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4" r:id="rId1"/>
  </p:sldMasterIdLst>
  <p:notesMasterIdLst>
    <p:notesMasterId r:id="rId79"/>
  </p:notesMasterIdLst>
  <p:handoutMasterIdLst>
    <p:handoutMasterId r:id="rId80"/>
  </p:handoutMasterIdLst>
  <p:sldIdLst>
    <p:sldId id="256" r:id="rId2"/>
    <p:sldId id="259" r:id="rId3"/>
    <p:sldId id="258" r:id="rId4"/>
    <p:sldId id="260" r:id="rId5"/>
    <p:sldId id="281" r:id="rId6"/>
    <p:sldId id="261" r:id="rId7"/>
    <p:sldId id="262" r:id="rId8"/>
    <p:sldId id="264" r:id="rId9"/>
    <p:sldId id="265" r:id="rId10"/>
    <p:sldId id="266" r:id="rId11"/>
    <p:sldId id="275" r:id="rId12"/>
    <p:sldId id="267" r:id="rId13"/>
    <p:sldId id="274" r:id="rId14"/>
    <p:sldId id="268" r:id="rId15"/>
    <p:sldId id="269" r:id="rId16"/>
    <p:sldId id="270" r:id="rId17"/>
    <p:sldId id="271" r:id="rId18"/>
    <p:sldId id="272" r:id="rId19"/>
    <p:sldId id="273" r:id="rId20"/>
    <p:sldId id="276" r:id="rId21"/>
    <p:sldId id="277" r:id="rId22"/>
    <p:sldId id="278" r:id="rId23"/>
    <p:sldId id="279" r:id="rId24"/>
    <p:sldId id="280" r:id="rId25"/>
    <p:sldId id="282" r:id="rId26"/>
    <p:sldId id="283" r:id="rId27"/>
    <p:sldId id="284" r:id="rId28"/>
    <p:sldId id="285" r:id="rId29"/>
    <p:sldId id="296" r:id="rId30"/>
    <p:sldId id="301" r:id="rId31"/>
    <p:sldId id="299" r:id="rId32"/>
    <p:sldId id="300" r:id="rId33"/>
    <p:sldId id="298" r:id="rId34"/>
    <p:sldId id="302" r:id="rId35"/>
    <p:sldId id="297" r:id="rId36"/>
    <p:sldId id="286" r:id="rId37"/>
    <p:sldId id="287"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7" r:id="rId52"/>
    <p:sldId id="316" r:id="rId53"/>
    <p:sldId id="318" r:id="rId54"/>
    <p:sldId id="319" r:id="rId55"/>
    <p:sldId id="320" r:id="rId56"/>
    <p:sldId id="321" r:id="rId57"/>
    <p:sldId id="322" r:id="rId58"/>
    <p:sldId id="337" r:id="rId59"/>
    <p:sldId id="323" r:id="rId60"/>
    <p:sldId id="338" r:id="rId61"/>
    <p:sldId id="324" r:id="rId62"/>
    <p:sldId id="325" r:id="rId63"/>
    <p:sldId id="326" r:id="rId64"/>
    <p:sldId id="327" r:id="rId65"/>
    <p:sldId id="328" r:id="rId66"/>
    <p:sldId id="336" r:id="rId67"/>
    <p:sldId id="329" r:id="rId68"/>
    <p:sldId id="331" r:id="rId69"/>
    <p:sldId id="332" r:id="rId70"/>
    <p:sldId id="333" r:id="rId71"/>
    <p:sldId id="334" r:id="rId72"/>
    <p:sldId id="335" r:id="rId73"/>
    <p:sldId id="288" r:id="rId74"/>
    <p:sldId id="291" r:id="rId75"/>
    <p:sldId id="292" r:id="rId76"/>
    <p:sldId id="293" r:id="rId77"/>
    <p:sldId id="294"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2FBDA9-7C5F-784E-A299-130410E55915}">
          <p14:sldIdLst>
            <p14:sldId id="256"/>
            <p14:sldId id="259"/>
            <p14:sldId id="258"/>
            <p14:sldId id="260"/>
            <p14:sldId id="281"/>
            <p14:sldId id="261"/>
            <p14:sldId id="262"/>
            <p14:sldId id="264"/>
            <p14:sldId id="265"/>
            <p14:sldId id="266"/>
            <p14:sldId id="275"/>
            <p14:sldId id="267"/>
            <p14:sldId id="274"/>
            <p14:sldId id="268"/>
            <p14:sldId id="269"/>
            <p14:sldId id="270"/>
            <p14:sldId id="271"/>
            <p14:sldId id="272"/>
            <p14:sldId id="273"/>
            <p14:sldId id="276"/>
            <p14:sldId id="277"/>
            <p14:sldId id="278"/>
            <p14:sldId id="279"/>
            <p14:sldId id="280"/>
            <p14:sldId id="282"/>
            <p14:sldId id="283"/>
            <p14:sldId id="284"/>
            <p14:sldId id="285"/>
            <p14:sldId id="296"/>
            <p14:sldId id="301"/>
            <p14:sldId id="299"/>
            <p14:sldId id="300"/>
          </p14:sldIdLst>
        </p14:section>
        <p14:section name="Untitled Section" id="{57393F19-DBFC-DD41-A322-0B6C37ADE9F9}">
          <p14:sldIdLst>
            <p14:sldId id="298"/>
            <p14:sldId id="302"/>
            <p14:sldId id="297"/>
            <p14:sldId id="286"/>
            <p14:sldId id="287"/>
            <p14:sldId id="303"/>
            <p14:sldId id="304"/>
            <p14:sldId id="305"/>
            <p14:sldId id="306"/>
            <p14:sldId id="307"/>
            <p14:sldId id="308"/>
            <p14:sldId id="309"/>
            <p14:sldId id="310"/>
            <p14:sldId id="311"/>
            <p14:sldId id="312"/>
            <p14:sldId id="313"/>
            <p14:sldId id="314"/>
            <p14:sldId id="315"/>
            <p14:sldId id="317"/>
            <p14:sldId id="316"/>
            <p14:sldId id="318"/>
            <p14:sldId id="319"/>
            <p14:sldId id="320"/>
            <p14:sldId id="321"/>
            <p14:sldId id="322"/>
            <p14:sldId id="337"/>
            <p14:sldId id="323"/>
            <p14:sldId id="338"/>
            <p14:sldId id="324"/>
            <p14:sldId id="325"/>
            <p14:sldId id="326"/>
            <p14:sldId id="327"/>
            <p14:sldId id="328"/>
            <p14:sldId id="336"/>
            <p14:sldId id="329"/>
            <p14:sldId id="331"/>
            <p14:sldId id="332"/>
            <p14:sldId id="333"/>
            <p14:sldId id="334"/>
            <p14:sldId id="335"/>
            <p14:sldId id="288"/>
            <p14:sldId id="291"/>
            <p14:sldId id="292"/>
            <p14:sldId id="293"/>
            <p14:sldId id="2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53" autoAdjust="0"/>
  </p:normalViewPr>
  <p:slideViewPr>
    <p:cSldViewPr>
      <p:cViewPr varScale="1">
        <p:scale>
          <a:sx n="87" d="100"/>
          <a:sy n="87" d="100"/>
        </p:scale>
        <p:origin x="1092" y="78"/>
      </p:cViewPr>
      <p:guideLst>
        <p:guide orient="horz" pos="2160"/>
        <p:guide pos="2880"/>
      </p:guideLst>
    </p:cSldViewPr>
  </p:slideViewPr>
  <p:outlineViewPr>
    <p:cViewPr>
      <p:scale>
        <a:sx n="33" d="100"/>
        <a:sy n="33" d="100"/>
      </p:scale>
      <p:origin x="0" y="50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C679D3-1886-004F-82F5-F61DE5BFB930}" type="datetimeFigureOut">
              <a:rPr lang="en-US" smtClean="0"/>
              <a:t>3/18/2015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26F919-D491-5B41-AB40-17E91EDFB678}" type="slidenum">
              <a:rPr lang="en-US" smtClean="0"/>
              <a:t>‹#›</a:t>
            </a:fld>
            <a:endParaRPr lang="en-US"/>
          </a:p>
        </p:txBody>
      </p:sp>
    </p:spTree>
    <p:extLst>
      <p:ext uri="{BB962C8B-B14F-4D97-AF65-F5344CB8AC3E}">
        <p14:creationId xmlns:p14="http://schemas.microsoft.com/office/powerpoint/2010/main" val="3478986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4026D1-D40F-460A-8004-E1047B501875}" type="datetimeFigureOut">
              <a:rPr lang="en-US" smtClean="0"/>
              <a:t>3/18/2015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B0EF2-AC00-4914-BF4A-0AA5BE858179}" type="slidenum">
              <a:rPr lang="en-US" smtClean="0"/>
              <a:t>‹#›</a:t>
            </a:fld>
            <a:endParaRPr lang="en-US"/>
          </a:p>
        </p:txBody>
      </p:sp>
    </p:spTree>
    <p:extLst>
      <p:ext uri="{BB962C8B-B14F-4D97-AF65-F5344CB8AC3E}">
        <p14:creationId xmlns:p14="http://schemas.microsoft.com/office/powerpoint/2010/main" val="2924737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this is your</a:t>
            </a:r>
            <a:r>
              <a:rPr lang="en-US" baseline="0" dirty="0" smtClean="0"/>
              <a:t> </a:t>
            </a:r>
            <a:r>
              <a:rPr lang="en-US" baseline="0" dirty="0" err="1" smtClean="0"/>
              <a:t>defn</a:t>
            </a:r>
            <a:r>
              <a:rPr lang="en-US" baseline="0" dirty="0" smtClean="0"/>
              <a:t> of study – you are in </a:t>
            </a:r>
            <a:r>
              <a:rPr lang="en-US" baseline="0" dirty="0" err="1" smtClean="0"/>
              <a:t>troooouuubbbllle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2</a:t>
            </a:fld>
            <a:endParaRPr lang="en-US"/>
          </a:p>
        </p:txBody>
      </p:sp>
    </p:spTree>
    <p:extLst>
      <p:ext uri="{BB962C8B-B14F-4D97-AF65-F5344CB8AC3E}">
        <p14:creationId xmlns:p14="http://schemas.microsoft.com/office/powerpoint/2010/main" val="672141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specific examples. Use students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25</a:t>
            </a:fld>
            <a:endParaRPr lang="en-US"/>
          </a:p>
        </p:txBody>
      </p:sp>
    </p:spTree>
    <p:extLst>
      <p:ext uri="{BB962C8B-B14F-4D97-AF65-F5344CB8AC3E}">
        <p14:creationId xmlns:p14="http://schemas.microsoft.com/office/powerpoint/2010/main" val="384686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 Portal</a:t>
            </a:r>
            <a:r>
              <a:rPr lang="en-US" baseline="0" dirty="0" smtClean="0"/>
              <a:t> – </a:t>
            </a:r>
            <a:r>
              <a:rPr lang="en-US" baseline="0" dirty="0" err="1" smtClean="0"/>
              <a:t>menihek</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30</a:t>
            </a:fld>
            <a:endParaRPr lang="en-US"/>
          </a:p>
        </p:txBody>
      </p:sp>
    </p:spTree>
    <p:extLst>
      <p:ext uri="{BB962C8B-B14F-4D97-AF65-F5344CB8AC3E}">
        <p14:creationId xmlns:p14="http://schemas.microsoft.com/office/powerpoint/2010/main" val="3472845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about song</a:t>
            </a:r>
            <a:r>
              <a:rPr lang="en-US" baseline="0" dirty="0" smtClean="0"/>
              <a:t> on the radio – listening to a song while doing other stuff (drying your hair, eating breakfast), and stopping, sitting down and listening to each word of the song.</a:t>
            </a:r>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33</a:t>
            </a:fld>
            <a:endParaRPr lang="en-US"/>
          </a:p>
        </p:txBody>
      </p:sp>
    </p:spTree>
    <p:extLst>
      <p:ext uri="{BB962C8B-B14F-4D97-AF65-F5344CB8AC3E}">
        <p14:creationId xmlns:p14="http://schemas.microsoft.com/office/powerpoint/2010/main" val="3216867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examples of voice changes</a:t>
            </a:r>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34</a:t>
            </a:fld>
            <a:endParaRPr lang="en-US"/>
          </a:p>
        </p:txBody>
      </p:sp>
    </p:spTree>
    <p:extLst>
      <p:ext uri="{BB962C8B-B14F-4D97-AF65-F5344CB8AC3E}">
        <p14:creationId xmlns:p14="http://schemas.microsoft.com/office/powerpoint/2010/main" val="3216867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a:t>
            </a:r>
            <a:r>
              <a:rPr lang="en-US" baseline="0" dirty="0" smtClean="0"/>
              <a:t> ideas and shortcuts. Show example on the board. </a:t>
            </a:r>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35</a:t>
            </a:fld>
            <a:endParaRPr lang="en-US"/>
          </a:p>
        </p:txBody>
      </p:sp>
    </p:spTree>
    <p:extLst>
      <p:ext uri="{BB962C8B-B14F-4D97-AF65-F5344CB8AC3E}">
        <p14:creationId xmlns:p14="http://schemas.microsoft.com/office/powerpoint/2010/main" val="1678267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Homework – don’t ever say you don’t have any!</a:t>
            </a:r>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36</a:t>
            </a:fld>
            <a:endParaRPr lang="en-US"/>
          </a:p>
        </p:txBody>
      </p:sp>
    </p:spTree>
    <p:extLst>
      <p:ext uri="{BB962C8B-B14F-4D97-AF65-F5344CB8AC3E}">
        <p14:creationId xmlns:p14="http://schemas.microsoft.com/office/powerpoint/2010/main" val="1810140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Boldface,</a:t>
            </a:r>
            <a:r>
              <a:rPr lang="en-US" baseline="0" dirty="0" smtClean="0"/>
              <a:t> </a:t>
            </a:r>
            <a:r>
              <a:rPr lang="en-US" dirty="0" smtClean="0"/>
              <a:t>Italics, pictures, charts, graphs, lists</a:t>
            </a:r>
          </a:p>
          <a:p>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39</a:t>
            </a:fld>
            <a:endParaRPr lang="en-US"/>
          </a:p>
        </p:txBody>
      </p:sp>
    </p:spTree>
    <p:extLst>
      <p:ext uri="{BB962C8B-B14F-4D97-AF65-F5344CB8AC3E}">
        <p14:creationId xmlns:p14="http://schemas.microsoft.com/office/powerpoint/2010/main" val="3237885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OF</a:t>
            </a:r>
            <a:r>
              <a:rPr lang="en-US" baseline="0" dirty="0" smtClean="0"/>
              <a:t> CLASS</a:t>
            </a:r>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41</a:t>
            </a:fld>
            <a:endParaRPr lang="en-US"/>
          </a:p>
        </p:txBody>
      </p:sp>
    </p:spTree>
    <p:extLst>
      <p:ext uri="{BB962C8B-B14F-4D97-AF65-F5344CB8AC3E}">
        <p14:creationId xmlns:p14="http://schemas.microsoft.com/office/powerpoint/2010/main" val="4058564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Boldface,</a:t>
            </a:r>
            <a:r>
              <a:rPr lang="en-US" baseline="0" dirty="0" smtClean="0"/>
              <a:t> </a:t>
            </a:r>
            <a:r>
              <a:rPr lang="en-US" dirty="0" smtClean="0"/>
              <a:t>Italics, pictures, charts, graphs, lists</a:t>
            </a:r>
          </a:p>
          <a:p>
            <a:r>
              <a:rPr lang="en-US" dirty="0" smtClean="0"/>
              <a:t>Give example of two students: one student studies for 3 hours and one student studies for 5 – who does better? The</a:t>
            </a:r>
            <a:r>
              <a:rPr lang="en-US" baseline="0" dirty="0" smtClean="0"/>
              <a:t> 3 hour “Study Smart” student does better because he/she knows HOW to study</a:t>
            </a:r>
            <a:endParaRPr lang="en-US" dirty="0" smtClean="0"/>
          </a:p>
          <a:p>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42</a:t>
            </a:fld>
            <a:endParaRPr lang="en-US"/>
          </a:p>
        </p:txBody>
      </p:sp>
    </p:spTree>
    <p:extLst>
      <p:ext uri="{BB962C8B-B14F-4D97-AF65-F5344CB8AC3E}">
        <p14:creationId xmlns:p14="http://schemas.microsoft.com/office/powerpoint/2010/main" val="3237885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HOMES –</a:t>
            </a:r>
            <a:r>
              <a:rPr lang="en-US" baseline="0" dirty="0" smtClean="0"/>
              <a:t> great lakes (Heron, Ontario, Michigan, Erie, Superior</a:t>
            </a:r>
          </a:p>
          <a:p>
            <a:r>
              <a:rPr lang="en-US" baseline="0" dirty="0" smtClean="0"/>
              <a:t>My very elegant mother juggled seven ugly neckties – </a:t>
            </a:r>
            <a:r>
              <a:rPr lang="en-US" baseline="0" dirty="0" err="1" smtClean="0"/>
              <a:t>Mecury</a:t>
            </a:r>
            <a:r>
              <a:rPr lang="en-US" baseline="0" dirty="0" smtClean="0"/>
              <a:t>, Venice, Earth, Mars, Jupiter, Saturn, </a:t>
            </a:r>
            <a:r>
              <a:rPr lang="en-US" baseline="0" dirty="0" err="1" smtClean="0"/>
              <a:t>Urnanus</a:t>
            </a:r>
            <a:r>
              <a:rPr lang="en-US" baseline="0" dirty="0" smtClean="0"/>
              <a:t>, Neptune </a:t>
            </a:r>
          </a:p>
          <a:p>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48</a:t>
            </a:fld>
            <a:endParaRPr lang="en-US"/>
          </a:p>
        </p:txBody>
      </p:sp>
    </p:spTree>
    <p:extLst>
      <p:ext uri="{BB962C8B-B14F-4D97-AF65-F5344CB8AC3E}">
        <p14:creationId xmlns:p14="http://schemas.microsoft.com/office/powerpoint/2010/main" val="507920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 sheets</a:t>
            </a:r>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3</a:t>
            </a:fld>
            <a:endParaRPr lang="en-US"/>
          </a:p>
        </p:txBody>
      </p:sp>
    </p:spTree>
    <p:extLst>
      <p:ext uri="{BB962C8B-B14F-4D97-AF65-F5344CB8AC3E}">
        <p14:creationId xmlns:p14="http://schemas.microsoft.com/office/powerpoint/2010/main" val="2040311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49</a:t>
            </a:fld>
            <a:endParaRPr lang="en-US"/>
          </a:p>
        </p:txBody>
      </p:sp>
    </p:spTree>
    <p:extLst>
      <p:ext uri="{BB962C8B-B14F-4D97-AF65-F5344CB8AC3E}">
        <p14:creationId xmlns:p14="http://schemas.microsoft.com/office/powerpoint/2010/main" val="2414954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Boldface,</a:t>
            </a:r>
            <a:r>
              <a:rPr lang="en-US" baseline="0" dirty="0" smtClean="0"/>
              <a:t> </a:t>
            </a:r>
            <a:r>
              <a:rPr lang="en-US" dirty="0" smtClean="0"/>
              <a:t>Italics, pictures, charts, graphs, lists</a:t>
            </a:r>
          </a:p>
          <a:p>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53</a:t>
            </a:fld>
            <a:endParaRPr lang="en-US"/>
          </a:p>
        </p:txBody>
      </p:sp>
    </p:spTree>
    <p:extLst>
      <p:ext uri="{BB962C8B-B14F-4D97-AF65-F5344CB8AC3E}">
        <p14:creationId xmlns:p14="http://schemas.microsoft.com/office/powerpoint/2010/main" val="3237885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a:t>
            </a:r>
            <a:r>
              <a:rPr lang="en-US" baseline="0" dirty="0" smtClean="0"/>
              <a:t> cheating</a:t>
            </a:r>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54</a:t>
            </a:fld>
            <a:endParaRPr lang="en-US"/>
          </a:p>
        </p:txBody>
      </p:sp>
    </p:spTree>
    <p:extLst>
      <p:ext uri="{BB962C8B-B14F-4D97-AF65-F5344CB8AC3E}">
        <p14:creationId xmlns:p14="http://schemas.microsoft.com/office/powerpoint/2010/main" val="2353242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according to how much it’s worth</a:t>
            </a:r>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55</a:t>
            </a:fld>
            <a:endParaRPr lang="en-US"/>
          </a:p>
        </p:txBody>
      </p:sp>
    </p:spTree>
    <p:extLst>
      <p:ext uri="{BB962C8B-B14F-4D97-AF65-F5344CB8AC3E}">
        <p14:creationId xmlns:p14="http://schemas.microsoft.com/office/powerpoint/2010/main" val="1449207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Confidence</a:t>
            </a:r>
          </a:p>
          <a:p>
            <a:r>
              <a:rPr lang="en-US" dirty="0" smtClean="0"/>
              <a:t>Studies have shown that when two identical essays are grades, the one that’s easier to read</a:t>
            </a:r>
            <a:r>
              <a:rPr lang="en-US" baseline="0" dirty="0" smtClean="0"/>
              <a:t> gets the higher grade.</a:t>
            </a:r>
            <a:endParaRPr lang="en-US" dirty="0" smtClean="0"/>
          </a:p>
          <a:p>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61</a:t>
            </a:fld>
            <a:endParaRPr lang="en-US"/>
          </a:p>
        </p:txBody>
      </p:sp>
    </p:spTree>
    <p:extLst>
      <p:ext uri="{BB962C8B-B14F-4D97-AF65-F5344CB8AC3E}">
        <p14:creationId xmlns:p14="http://schemas.microsoft.com/office/powerpoint/2010/main" val="3382598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Boldface,</a:t>
            </a:r>
            <a:r>
              <a:rPr lang="en-US" baseline="0" dirty="0" smtClean="0"/>
              <a:t> </a:t>
            </a:r>
            <a:r>
              <a:rPr lang="en-US" dirty="0" smtClean="0"/>
              <a:t>Italics, pictures, charts, graphs, lists</a:t>
            </a:r>
          </a:p>
          <a:p>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68</a:t>
            </a:fld>
            <a:endParaRPr lang="en-US"/>
          </a:p>
        </p:txBody>
      </p:sp>
    </p:spTree>
    <p:extLst>
      <p:ext uri="{BB962C8B-B14F-4D97-AF65-F5344CB8AC3E}">
        <p14:creationId xmlns:p14="http://schemas.microsoft.com/office/powerpoint/2010/main" val="3237885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Computer comparison </a:t>
            </a:r>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69</a:t>
            </a:fld>
            <a:endParaRPr lang="en-US"/>
          </a:p>
        </p:txBody>
      </p:sp>
    </p:spTree>
    <p:extLst>
      <p:ext uri="{BB962C8B-B14F-4D97-AF65-F5344CB8AC3E}">
        <p14:creationId xmlns:p14="http://schemas.microsoft.com/office/powerpoint/2010/main" val="1589498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Boldface,</a:t>
            </a:r>
            <a:r>
              <a:rPr lang="en-US" baseline="0" dirty="0" smtClean="0"/>
              <a:t> </a:t>
            </a:r>
            <a:r>
              <a:rPr lang="en-US" dirty="0" smtClean="0"/>
              <a:t>Italics, pictures, charts, graphs, lists</a:t>
            </a:r>
          </a:p>
          <a:p>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72</a:t>
            </a:fld>
            <a:endParaRPr lang="en-US"/>
          </a:p>
        </p:txBody>
      </p:sp>
    </p:spTree>
    <p:extLst>
      <p:ext uri="{BB962C8B-B14F-4D97-AF65-F5344CB8AC3E}">
        <p14:creationId xmlns:p14="http://schemas.microsoft.com/office/powerpoint/2010/main" val="3237885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Elephant</a:t>
            </a:r>
            <a:r>
              <a:rPr lang="en-US" baseline="0" dirty="0" smtClean="0"/>
              <a:t> example.</a:t>
            </a:r>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73</a:t>
            </a:fld>
            <a:endParaRPr lang="en-US"/>
          </a:p>
        </p:txBody>
      </p:sp>
    </p:spTree>
    <p:extLst>
      <p:ext uri="{BB962C8B-B14F-4D97-AF65-F5344CB8AC3E}">
        <p14:creationId xmlns:p14="http://schemas.microsoft.com/office/powerpoint/2010/main" val="2730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back of the sheets previously</a:t>
            </a:r>
            <a:r>
              <a:rPr lang="en-US" baseline="0" dirty="0" smtClean="0"/>
              <a:t> used</a:t>
            </a:r>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5</a:t>
            </a:fld>
            <a:endParaRPr lang="en-US"/>
          </a:p>
        </p:txBody>
      </p:sp>
    </p:spTree>
    <p:extLst>
      <p:ext uri="{BB962C8B-B14F-4D97-AF65-F5344CB8AC3E}">
        <p14:creationId xmlns:p14="http://schemas.microsoft.com/office/powerpoint/2010/main" val="111735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get planners and agendas on </a:t>
            </a:r>
            <a:r>
              <a:rPr lang="en-US" dirty="0" err="1" smtClean="0"/>
              <a:t>ipads</a:t>
            </a:r>
            <a:r>
              <a:rPr lang="en-US" dirty="0" smtClean="0"/>
              <a:t>,</a:t>
            </a:r>
            <a:r>
              <a:rPr lang="en-US" baseline="0" dirty="0" smtClean="0"/>
              <a:t> phones. Show sample apps.</a:t>
            </a:r>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7</a:t>
            </a:fld>
            <a:endParaRPr lang="en-US"/>
          </a:p>
        </p:txBody>
      </p:sp>
    </p:spTree>
    <p:extLst>
      <p:ext uri="{BB962C8B-B14F-4D97-AF65-F5344CB8AC3E}">
        <p14:creationId xmlns:p14="http://schemas.microsoft.com/office/powerpoint/2010/main" val="365849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example students are working on</a:t>
            </a:r>
            <a:r>
              <a:rPr lang="en-US" baseline="0" dirty="0" smtClean="0"/>
              <a:t> now (e.g. speech)</a:t>
            </a:r>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8</a:t>
            </a:fld>
            <a:endParaRPr lang="en-US"/>
          </a:p>
        </p:txBody>
      </p:sp>
    </p:spTree>
    <p:extLst>
      <p:ext uri="{BB962C8B-B14F-4D97-AF65-F5344CB8AC3E}">
        <p14:creationId xmlns:p14="http://schemas.microsoft.com/office/powerpoint/2010/main" val="492332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12</a:t>
            </a:fld>
            <a:endParaRPr lang="en-US"/>
          </a:p>
        </p:txBody>
      </p:sp>
    </p:spTree>
    <p:extLst>
      <p:ext uri="{BB962C8B-B14F-4D97-AF65-F5344CB8AC3E}">
        <p14:creationId xmlns:p14="http://schemas.microsoft.com/office/powerpoint/2010/main" val="2727109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Also, positive messages </a:t>
            </a:r>
            <a:r>
              <a:rPr lang="en-US" dirty="0" smtClean="0">
                <a:sym typeface="Wingdings" panose="05000000000000000000" pitchFamily="2" charset="2"/>
              </a:rPr>
              <a:t></a:t>
            </a:r>
          </a:p>
          <a:p>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13</a:t>
            </a:fld>
            <a:endParaRPr lang="en-US"/>
          </a:p>
        </p:txBody>
      </p:sp>
    </p:spTree>
    <p:extLst>
      <p:ext uri="{BB962C8B-B14F-4D97-AF65-F5344CB8AC3E}">
        <p14:creationId xmlns:p14="http://schemas.microsoft.com/office/powerpoint/2010/main" val="3007281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on</a:t>
            </a:r>
            <a:r>
              <a:rPr lang="en-US" baseline="0" dirty="0" smtClean="0"/>
              <a:t> the board</a:t>
            </a:r>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16</a:t>
            </a:fld>
            <a:endParaRPr lang="en-US"/>
          </a:p>
        </p:txBody>
      </p:sp>
    </p:spTree>
    <p:extLst>
      <p:ext uri="{BB962C8B-B14F-4D97-AF65-F5344CB8AC3E}">
        <p14:creationId xmlns:p14="http://schemas.microsoft.com/office/powerpoint/2010/main" val="1812423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technology</a:t>
            </a:r>
            <a:r>
              <a:rPr lang="en-US" baseline="0" dirty="0" smtClean="0"/>
              <a:t> as an example – some teachers allow students to use phones in class, others do not. (also, eat in class, listen to music, </a:t>
            </a:r>
            <a:r>
              <a:rPr lang="en-US" baseline="0" dirty="0" err="1" smtClean="0"/>
              <a:t>etc</a:t>
            </a:r>
            <a:r>
              <a:rPr lang="en-US" baseline="0" dirty="0" smtClean="0"/>
              <a:t>) – neither teacher is wrong, just different.</a:t>
            </a:r>
            <a:endParaRPr lang="en-US" dirty="0"/>
          </a:p>
        </p:txBody>
      </p:sp>
      <p:sp>
        <p:nvSpPr>
          <p:cNvPr id="4" name="Slide Number Placeholder 3"/>
          <p:cNvSpPr>
            <a:spLocks noGrp="1"/>
          </p:cNvSpPr>
          <p:nvPr>
            <p:ph type="sldNum" sz="quarter" idx="10"/>
          </p:nvPr>
        </p:nvSpPr>
        <p:spPr/>
        <p:txBody>
          <a:bodyPr/>
          <a:lstStyle/>
          <a:p>
            <a:fld id="{472B0EF2-AC00-4914-BF4A-0AA5BE858179}" type="slidenum">
              <a:rPr lang="en-US" smtClean="0"/>
              <a:t>21</a:t>
            </a:fld>
            <a:endParaRPr lang="en-US"/>
          </a:p>
        </p:txBody>
      </p:sp>
    </p:spTree>
    <p:extLst>
      <p:ext uri="{BB962C8B-B14F-4D97-AF65-F5344CB8AC3E}">
        <p14:creationId xmlns:p14="http://schemas.microsoft.com/office/powerpoint/2010/main" val="34170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CA"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6BE1EF4-31ED-45C2-AC47-F2718A41336B}"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B51EACD6-A525-4B49-8009-7F09B4461B4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D0CD364-5E98-499E-917B-AEE8554FD443}" type="datetimeFigureOut">
              <a:rPr lang="en-US" smtClean="0"/>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8E692E-4A90-42F1-97A4-678953FD403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D0CD364-5E98-499E-917B-AEE8554FD443}" type="datetimeFigureOut">
              <a:rPr lang="en-US" smtClean="0"/>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8E692E-4A90-42F1-97A4-678953FD403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D0CD364-5E98-499E-917B-AEE8554FD443}" type="datetimeFigureOut">
              <a:rPr lang="en-US" smtClean="0"/>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8E692E-4A90-42F1-97A4-678953FD403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CA"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6BE1EF4-31ED-45C2-AC47-F2718A41336B}"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D0CD364-5E98-499E-917B-AEE8554FD443}" type="datetimeFigureOut">
              <a:rPr lang="en-US" smtClean="0"/>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8E692E-4A90-42F1-97A4-678953FD4030}" type="slidenum">
              <a:rPr lang="en-US" smtClean="0"/>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AD0CD364-5E98-499E-917B-AEE8554FD443}" type="datetimeFigureOut">
              <a:rPr lang="en-US" smtClean="0"/>
              <a:t>3/18/2015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8E692E-4A90-42F1-97A4-678953FD4030}" type="slidenum">
              <a:rPr lang="en-US" smtClean="0"/>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AD0CD364-5E98-499E-917B-AEE8554FD443}" type="datetimeFigureOut">
              <a:rPr lang="en-US" smtClean="0"/>
              <a:t>3/18/2015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8E692E-4A90-42F1-97A4-678953FD403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D0CD364-5E98-499E-917B-AEE8554FD443}" type="datetimeFigureOut">
              <a:rPr lang="en-US" smtClean="0"/>
              <a:t>3/18/2015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8E692E-4A90-42F1-97A4-678953FD403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CA"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D0CD364-5E98-499E-917B-AEE8554FD443}" type="datetimeFigureOut">
              <a:rPr lang="en-US" smtClean="0"/>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8E692E-4A90-42F1-97A4-678953FD4030}" type="slidenum">
              <a:rPr lang="en-US" smtClean="0"/>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CA"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D0CD364-5E98-499E-917B-AEE8554FD443}" type="datetimeFigureOut">
              <a:rPr lang="en-US" smtClean="0"/>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8E692E-4A90-42F1-97A4-678953FD4030}" type="slidenum">
              <a:rPr lang="en-US" smtClean="0"/>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CA"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CA"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AD0CD364-5E98-499E-917B-AEE8554FD443}" type="datetimeFigureOut">
              <a:rPr lang="en-US" smtClean="0"/>
              <a:t>3/18/2015</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918E692E-4A90-42F1-97A4-678953FD4030}"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school.nlesd.ca/public/home.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burlesonorthodontics.blogspot.com/2010/08/locker-organization-tips.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google.ca/url?sa=i&amp;rct=j&amp;q=homework&amp;source=images&amp;cd=&amp;cad=rja&amp;docid=ZikCu5y7mzViHM&amp;tbnid=-G9pKYi4gGyYkM:&amp;ved=0CAUQjRw&amp;url=http://6h.laytonblogs.net/2013/01/25/homework-25-01-13/&amp;ei=1_QLUarECofH0wGP8oHQBw&amp;psig=AFQjCNGdaufq6a_geb7WejEWuqvPGjk3Nw&amp;ust=1359824358050204"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foodnetworkhumor.com/2009/07/mcdonalds-menu-items-from-around-the-world-40-pics/"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How To Get Good Grades</a:t>
            </a:r>
            <a:endParaRPr lang="en-US" dirty="0"/>
          </a:p>
        </p:txBody>
      </p:sp>
      <p:sp>
        <p:nvSpPr>
          <p:cNvPr id="3" name="Subtitle 2"/>
          <p:cNvSpPr>
            <a:spLocks noGrp="1"/>
          </p:cNvSpPr>
          <p:nvPr>
            <p:ph type="subTitle" idx="1"/>
          </p:nvPr>
        </p:nvSpPr>
        <p:spPr/>
        <p:txBody>
          <a:bodyPr/>
          <a:lstStyle/>
          <a:p>
            <a:r>
              <a:rPr lang="en-US" dirty="0" smtClean="0"/>
              <a:t>In Ten Easy Steps</a:t>
            </a:r>
            <a:endParaRPr lang="en-US" dirty="0"/>
          </a:p>
        </p:txBody>
      </p:sp>
    </p:spTree>
    <p:extLst>
      <p:ext uri="{BB962C8B-B14F-4D97-AF65-F5344CB8AC3E}">
        <p14:creationId xmlns:p14="http://schemas.microsoft.com/office/powerpoint/2010/main" val="3170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b="1" cap="none" dirty="0" smtClean="0">
                <a:latin typeface="+mn-lt"/>
              </a:rPr>
              <a:t>Use Folders For Schoolwork</a:t>
            </a:r>
            <a:endParaRPr lang="en-US" sz="2800" b="1" cap="none" dirty="0">
              <a:latin typeface="+mn-lt"/>
            </a:endParaRPr>
          </a:p>
        </p:txBody>
      </p:sp>
      <p:sp>
        <p:nvSpPr>
          <p:cNvPr id="2" name="Content Placeholder 1"/>
          <p:cNvSpPr>
            <a:spLocks noGrp="1"/>
          </p:cNvSpPr>
          <p:nvPr>
            <p:ph sz="quarter" idx="13"/>
          </p:nvPr>
        </p:nvSpPr>
        <p:spPr>
          <a:xfrm>
            <a:off x="685800" y="1981200"/>
            <a:ext cx="3962400" cy="4258056"/>
          </a:xfrm>
        </p:spPr>
        <p:txBody>
          <a:bodyPr>
            <a:normAutofit/>
          </a:bodyPr>
          <a:lstStyle/>
          <a:p>
            <a:pPr indent="0">
              <a:buNone/>
            </a:pPr>
            <a:r>
              <a:rPr lang="en-US" sz="2400" b="1" dirty="0"/>
              <a:t>H</a:t>
            </a:r>
            <a:r>
              <a:rPr lang="en-US" sz="2400" dirty="0" smtClean="0"/>
              <a:t>ave a different </a:t>
            </a:r>
            <a:r>
              <a:rPr lang="en-US" sz="2400" dirty="0" err="1" smtClean="0"/>
              <a:t>coloured</a:t>
            </a:r>
            <a:r>
              <a:rPr lang="en-US" sz="2400" dirty="0" smtClean="0"/>
              <a:t> pocket folder for each class. When a folder starts to get full, take the returned papers out and put them in a safe place at home.</a:t>
            </a:r>
            <a:endParaRPr lang="en-US" sz="2400"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510212" y="2200275"/>
            <a:ext cx="2466975" cy="1847850"/>
          </a:xfrm>
        </p:spPr>
      </p:pic>
    </p:spTree>
    <p:extLst>
      <p:ext uri="{BB962C8B-B14F-4D97-AF65-F5344CB8AC3E}">
        <p14:creationId xmlns:p14="http://schemas.microsoft.com/office/powerpoint/2010/main" val="3828504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274638"/>
            <a:ext cx="7239000" cy="1143000"/>
          </a:xfrm>
        </p:spPr>
        <p:txBody>
          <a:bodyPr>
            <a:normAutofit/>
          </a:bodyPr>
          <a:lstStyle/>
          <a:p>
            <a:r>
              <a:rPr lang="en-US" sz="2800" b="1" cap="none" dirty="0" smtClean="0"/>
              <a:t>Have Phone Numbers For Classmates &amp;</a:t>
            </a:r>
            <a:br>
              <a:rPr lang="en-US" sz="2800" b="1" cap="none" dirty="0" smtClean="0"/>
            </a:br>
            <a:r>
              <a:rPr lang="en-US" sz="2800" b="1" cap="none" dirty="0" smtClean="0"/>
              <a:t>Use Your Student Portal</a:t>
            </a:r>
            <a:endParaRPr lang="en-US" sz="2800" b="1" cap="none" dirty="0"/>
          </a:p>
        </p:txBody>
      </p:sp>
      <p:sp>
        <p:nvSpPr>
          <p:cNvPr id="3" name="Content Placeholder 2"/>
          <p:cNvSpPr>
            <a:spLocks noGrp="1"/>
          </p:cNvSpPr>
          <p:nvPr>
            <p:ph sz="quarter" idx="4294967295"/>
          </p:nvPr>
        </p:nvSpPr>
        <p:spPr>
          <a:xfrm>
            <a:off x="990600" y="1981200"/>
            <a:ext cx="4267200" cy="3876675"/>
          </a:xfrm>
        </p:spPr>
        <p:txBody>
          <a:bodyPr>
            <a:normAutofit fontScale="85000" lnSpcReduction="10000"/>
          </a:bodyPr>
          <a:lstStyle/>
          <a:p>
            <a:r>
              <a:rPr lang="en-US" sz="2400" dirty="0" smtClean="0"/>
              <a:t>Make </a:t>
            </a:r>
            <a:r>
              <a:rPr lang="en-US" sz="2400" dirty="0"/>
              <a:t>sure that you have a phone number for at least one person in each class. If you’re absent or have a question about an assignment, you’ll then have someone to call (or text</a:t>
            </a:r>
            <a:r>
              <a:rPr lang="en-US" sz="2400" dirty="0" smtClean="0"/>
              <a:t>).</a:t>
            </a:r>
          </a:p>
          <a:p>
            <a:endParaRPr lang="en-US" sz="2400" dirty="0"/>
          </a:p>
          <a:p>
            <a:r>
              <a:rPr lang="en-US" sz="2400" dirty="0" smtClean="0"/>
              <a:t>Touch base with your teacher!!!</a:t>
            </a:r>
          </a:p>
          <a:p>
            <a:pPr marL="68580" indent="0">
              <a:buNone/>
            </a:pPr>
            <a:endParaRPr lang="en-US" sz="2400" dirty="0" smtClean="0"/>
          </a:p>
          <a:p>
            <a:r>
              <a:rPr lang="en-US" sz="2400" dirty="0" smtClean="0"/>
              <a:t>Do you know how to use your student portal</a:t>
            </a:r>
            <a:r>
              <a:rPr lang="en-US" sz="2400" dirty="0"/>
              <a:t>? </a:t>
            </a:r>
            <a:r>
              <a:rPr lang="en-US" sz="2400" dirty="0">
                <a:hlinkClick r:id="rId2"/>
              </a:rPr>
              <a:t>https://pschool.nlesd.ca/public/home.html</a:t>
            </a:r>
            <a:endParaRPr lang="en-US" sz="2400" dirty="0"/>
          </a:p>
        </p:txBody>
      </p:sp>
      <p:pic>
        <p:nvPicPr>
          <p:cNvPr id="6" name="Picture 5"/>
          <p:cNvPicPr>
            <a:picLocks noChangeAspect="1"/>
          </p:cNvPicPr>
          <p:nvPr/>
        </p:nvPicPr>
        <p:blipFill>
          <a:blip r:embed="rId3"/>
          <a:stretch>
            <a:fillRect/>
          </a:stretch>
        </p:blipFill>
        <p:spPr>
          <a:xfrm>
            <a:off x="5441135" y="2590800"/>
            <a:ext cx="2746735" cy="2057400"/>
          </a:xfrm>
          <a:prstGeom prst="rect">
            <a:avLst/>
          </a:prstGeom>
        </p:spPr>
      </p:pic>
    </p:spTree>
    <p:extLst>
      <p:ext uri="{BB962C8B-B14F-4D97-AF65-F5344CB8AC3E}">
        <p14:creationId xmlns:p14="http://schemas.microsoft.com/office/powerpoint/2010/main" val="4099820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2800" b="1" cap="none" dirty="0" smtClean="0"/>
              <a:t>Keep Your Locker And Backpack Neat</a:t>
            </a:r>
            <a:endParaRPr lang="en-US" sz="2800" b="1" cap="none" dirty="0"/>
          </a:p>
        </p:txBody>
      </p:sp>
      <p:sp>
        <p:nvSpPr>
          <p:cNvPr id="2" name="Content Placeholder 1"/>
          <p:cNvSpPr>
            <a:spLocks noGrp="1"/>
          </p:cNvSpPr>
          <p:nvPr>
            <p:ph sz="quarter" idx="13"/>
          </p:nvPr>
        </p:nvSpPr>
        <p:spPr>
          <a:xfrm>
            <a:off x="2895600" y="1447800"/>
            <a:ext cx="3352800" cy="3135086"/>
          </a:xfrm>
        </p:spPr>
        <p:txBody>
          <a:bodyPr>
            <a:noAutofit/>
          </a:bodyPr>
          <a:lstStyle/>
          <a:p>
            <a:pPr indent="0">
              <a:buNone/>
            </a:pPr>
            <a:r>
              <a:rPr lang="en-US" sz="2400" dirty="0" smtClean="0"/>
              <a:t>Never stick loose or folded papers insides books, your backpack, or your locker. Always put them in the correct folder or notebook. Keeping your locker and backpack neat, clean, and organized makes it much easier to locate materials.</a:t>
            </a:r>
            <a:endParaRPr lang="en-US" sz="2400" dirty="0"/>
          </a:p>
        </p:txBody>
      </p:sp>
      <p:sp>
        <p:nvSpPr>
          <p:cNvPr id="4" name="Content Placeholder 3"/>
          <p:cNvSpPr>
            <a:spLocks noGrp="1"/>
          </p:cNvSpPr>
          <p:nvPr>
            <p:ph sz="quarter" idx="14"/>
          </p:nvPr>
        </p:nvSpPr>
        <p:spPr>
          <a:xfrm>
            <a:off x="7391400" y="1981200"/>
            <a:ext cx="1295400" cy="3581400"/>
          </a:xfrm>
        </p:spPr>
        <p:txBody>
          <a:bodyPr>
            <a:noAutofit/>
          </a:bodyPr>
          <a:lstStyle/>
          <a:p>
            <a:pPr indent="0">
              <a:buNone/>
            </a:pPr>
            <a:r>
              <a:rPr lang="en-US" sz="2400" b="1" dirty="0"/>
              <a:t> </a:t>
            </a:r>
            <a:endParaRPr lang="en-US" sz="2400" dirty="0"/>
          </a:p>
        </p:txBody>
      </p:sp>
      <p:pic>
        <p:nvPicPr>
          <p:cNvPr id="1028" name="Picture 4" descr="http://t2.gstatic.com/images?q=tbn:ANd9GcTqaNiMCn9Z6iQFSZcIl-YPOaGpCwMcOR6pVSLO_pa1lPAIAl-yRQ">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28800"/>
            <a:ext cx="2133600" cy="284480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1828800"/>
            <a:ext cx="2163817" cy="2844800"/>
          </a:xfrm>
          <a:prstGeom prst="rect">
            <a:avLst/>
          </a:prstGeom>
        </p:spPr>
      </p:pic>
    </p:spTree>
    <p:extLst>
      <p:ext uri="{BB962C8B-B14F-4D97-AF65-F5344CB8AC3E}">
        <p14:creationId xmlns:p14="http://schemas.microsoft.com/office/powerpoint/2010/main" val="727975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1143000"/>
            <a:ext cx="4800600" cy="914400"/>
          </a:xfrm>
        </p:spPr>
        <p:txBody>
          <a:bodyPr/>
          <a:lstStyle/>
          <a:p>
            <a:r>
              <a:rPr lang="en-US" sz="2800" b="1" dirty="0" smtClean="0"/>
              <a:t>Get Organized Before You Go To Bed</a:t>
            </a:r>
            <a:endParaRPr lang="en-US" sz="2800" dirty="0"/>
          </a:p>
        </p:txBody>
      </p:sp>
      <p:sp>
        <p:nvSpPr>
          <p:cNvPr id="11" name="Text Placeholder 10"/>
          <p:cNvSpPr>
            <a:spLocks noGrp="1"/>
          </p:cNvSpPr>
          <p:nvPr>
            <p:ph type="body" sz="quarter" idx="14"/>
          </p:nvPr>
        </p:nvSpPr>
        <p:spPr>
          <a:xfrm>
            <a:off x="1295400" y="2743200"/>
            <a:ext cx="6019800" cy="3295650"/>
          </a:xfrm>
        </p:spPr>
        <p:txBody>
          <a:bodyPr>
            <a:normAutofit/>
          </a:bodyPr>
          <a:lstStyle/>
          <a:p>
            <a:r>
              <a:rPr lang="en-US" sz="2400" dirty="0" smtClean="0"/>
              <a:t>Each </a:t>
            </a:r>
            <a:r>
              <a:rPr lang="en-US" sz="2400" dirty="0"/>
              <a:t>night, put completed homework in the right folders and get everything organized for the next day. If there’s something you need to remember to do in the morning, leave yourself a note so that you don’t forget it.</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229" y="762001"/>
            <a:ext cx="1859746" cy="1752600"/>
          </a:xfrm>
          <a:prstGeom prst="rect">
            <a:avLst/>
          </a:prstGeom>
        </p:spPr>
      </p:pic>
    </p:spTree>
    <p:extLst>
      <p:ext uri="{BB962C8B-B14F-4D97-AF65-F5344CB8AC3E}">
        <p14:creationId xmlns:p14="http://schemas.microsoft.com/office/powerpoint/2010/main" val="4140483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lker.com/cliparts/B/Y/k/6/G/P/review-notes-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95400"/>
            <a:ext cx="1485900" cy="14859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124200" y="1524000"/>
            <a:ext cx="3810000" cy="1200329"/>
          </a:xfrm>
          <a:prstGeom prst="rect">
            <a:avLst/>
          </a:prstGeom>
          <a:noFill/>
        </p:spPr>
        <p:txBody>
          <a:bodyPr wrap="square" rtlCol="0">
            <a:spAutoFit/>
          </a:bodyPr>
          <a:lstStyle/>
          <a:p>
            <a:r>
              <a:rPr lang="en-US" sz="3600" b="1" dirty="0" smtClean="0"/>
              <a:t>Step Two</a:t>
            </a:r>
          </a:p>
          <a:p>
            <a:r>
              <a:rPr lang="en-US" sz="3600" b="1" dirty="0" smtClean="0"/>
              <a:t>Be Organized</a:t>
            </a:r>
            <a:endParaRPr lang="en-US" sz="3600" b="1" dirty="0"/>
          </a:p>
        </p:txBody>
      </p:sp>
      <p:sp>
        <p:nvSpPr>
          <p:cNvPr id="4" name="TextBox 3"/>
          <p:cNvSpPr txBox="1"/>
          <p:nvPr/>
        </p:nvSpPr>
        <p:spPr>
          <a:xfrm>
            <a:off x="2133600" y="3026229"/>
            <a:ext cx="5638800" cy="2554545"/>
          </a:xfrm>
          <a:prstGeom prst="rect">
            <a:avLst/>
          </a:prstGeom>
          <a:noFill/>
        </p:spPr>
        <p:txBody>
          <a:bodyPr wrap="square" rtlCol="0">
            <a:spAutoFit/>
          </a:bodyPr>
          <a:lstStyle/>
          <a:p>
            <a:pPr marL="285750" indent="-285750">
              <a:buFont typeface="Wingdings" pitchFamily="2" charset="2"/>
              <a:buChar char="ü"/>
            </a:pPr>
            <a:r>
              <a:rPr lang="en-US" sz="2000" dirty="0" smtClean="0"/>
              <a:t>Use a student planner</a:t>
            </a:r>
          </a:p>
          <a:p>
            <a:pPr marL="285750" indent="-285750">
              <a:buFont typeface="Wingdings" pitchFamily="2" charset="2"/>
              <a:buChar char="ü"/>
            </a:pPr>
            <a:r>
              <a:rPr lang="en-US" sz="2000" dirty="0" smtClean="0"/>
              <a:t>Break down assignments</a:t>
            </a:r>
          </a:p>
          <a:p>
            <a:pPr marL="285750" indent="-285750">
              <a:buFont typeface="Wingdings" pitchFamily="2" charset="2"/>
              <a:buChar char="ü"/>
            </a:pPr>
            <a:r>
              <a:rPr lang="en-US" sz="2000" dirty="0" smtClean="0"/>
              <a:t>Use three-ring binders for class notes</a:t>
            </a:r>
          </a:p>
          <a:p>
            <a:pPr marL="285750" indent="-285750">
              <a:buFont typeface="Wingdings" pitchFamily="2" charset="2"/>
              <a:buChar char="ü"/>
            </a:pPr>
            <a:r>
              <a:rPr lang="en-US" sz="2000" dirty="0" smtClean="0"/>
              <a:t>Use folders for schoolwork</a:t>
            </a:r>
          </a:p>
          <a:p>
            <a:pPr marL="285750" indent="-285750">
              <a:buFont typeface="Wingdings" pitchFamily="2" charset="2"/>
              <a:buChar char="ü"/>
            </a:pPr>
            <a:r>
              <a:rPr lang="en-US" sz="2000" dirty="0" smtClean="0"/>
              <a:t>Have phone numbers for classmates</a:t>
            </a:r>
          </a:p>
          <a:p>
            <a:pPr marL="285750" indent="-285750">
              <a:buFont typeface="Wingdings" pitchFamily="2" charset="2"/>
              <a:buChar char="ü"/>
            </a:pPr>
            <a:r>
              <a:rPr lang="en-US" sz="2000" dirty="0" smtClean="0"/>
              <a:t>Use your student portal</a:t>
            </a:r>
          </a:p>
          <a:p>
            <a:pPr marL="285750" indent="-285750">
              <a:buFont typeface="Wingdings" pitchFamily="2" charset="2"/>
              <a:buChar char="ü"/>
            </a:pPr>
            <a:r>
              <a:rPr lang="en-US" sz="2000" dirty="0" smtClean="0"/>
              <a:t>Keep your locker and backpack neat</a:t>
            </a:r>
          </a:p>
          <a:p>
            <a:pPr marL="285750" indent="-285750">
              <a:buFont typeface="Wingdings" pitchFamily="2" charset="2"/>
              <a:buChar char="ü"/>
            </a:pPr>
            <a:r>
              <a:rPr lang="en-US" sz="2000" dirty="0" smtClean="0"/>
              <a:t>Get organized before you go to bed</a:t>
            </a:r>
            <a:endParaRPr lang="en-US" sz="2000" dirty="0"/>
          </a:p>
        </p:txBody>
      </p:sp>
    </p:spTree>
    <p:extLst>
      <p:ext uri="{BB962C8B-B14F-4D97-AF65-F5344CB8AC3E}">
        <p14:creationId xmlns:p14="http://schemas.microsoft.com/office/powerpoint/2010/main" val="205160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533400"/>
            <a:ext cx="6400800" cy="762000"/>
          </a:xfrm>
        </p:spPr>
        <p:txBody>
          <a:bodyPr>
            <a:noAutofit/>
          </a:bodyPr>
          <a:lstStyle/>
          <a:p>
            <a:r>
              <a:rPr lang="en-US" sz="4000" dirty="0" smtClean="0"/>
              <a:t>Step 3 </a:t>
            </a:r>
            <a:br>
              <a:rPr lang="en-US" sz="4000" dirty="0" smtClean="0"/>
            </a:br>
            <a:r>
              <a:rPr lang="en-US" sz="4000" dirty="0" smtClean="0"/>
              <a:t>Manage your time well</a:t>
            </a:r>
            <a:endParaRPr lang="en-US" sz="4000" dirty="0"/>
          </a:p>
        </p:txBody>
      </p:sp>
      <p:sp>
        <p:nvSpPr>
          <p:cNvPr id="2" name="Content Placeholder 1"/>
          <p:cNvSpPr>
            <a:spLocks noGrp="1"/>
          </p:cNvSpPr>
          <p:nvPr>
            <p:ph sz="quarter" idx="13"/>
          </p:nvPr>
        </p:nvSpPr>
        <p:spPr>
          <a:xfrm>
            <a:off x="838200" y="2133600"/>
            <a:ext cx="2971800" cy="2670048"/>
          </a:xfrm>
        </p:spPr>
        <p:txBody>
          <a:bodyPr>
            <a:normAutofit/>
          </a:bodyPr>
          <a:lstStyle/>
          <a:p>
            <a:pPr indent="0" algn="ctr">
              <a:buNone/>
            </a:pPr>
            <a:r>
              <a:rPr lang="en-US" sz="2400" i="1" dirty="0" smtClean="0"/>
              <a:t>With good time management, you have time for the things you need to do, and still have time for the things you want to do.</a:t>
            </a:r>
            <a:endParaRPr lang="en-US" sz="2400" i="1" dirty="0"/>
          </a:p>
        </p:txBody>
      </p:sp>
      <p:sp>
        <p:nvSpPr>
          <p:cNvPr id="4" name="Content Placeholder 3"/>
          <p:cNvSpPr>
            <a:spLocks noGrp="1"/>
          </p:cNvSpPr>
          <p:nvPr>
            <p:ph sz="quarter" idx="14"/>
          </p:nvPr>
        </p:nvSpPr>
        <p:spPr>
          <a:xfrm>
            <a:off x="4343400" y="2133600"/>
            <a:ext cx="4114800" cy="2819400"/>
          </a:xfrm>
        </p:spPr>
        <p:txBody>
          <a:bodyPr>
            <a:noAutofit/>
          </a:bodyPr>
          <a:lstStyle/>
          <a:p>
            <a:pPr indent="0">
              <a:buNone/>
            </a:pPr>
            <a:r>
              <a:rPr lang="en-US" sz="3200" dirty="0" smtClean="0"/>
              <a:t>Use FREE class time and study time to start on homework, ask questions, or get help.</a:t>
            </a:r>
            <a:endParaRPr lang="en-US" sz="3200" dirty="0"/>
          </a:p>
        </p:txBody>
      </p:sp>
    </p:spTree>
    <p:extLst>
      <p:ext uri="{BB962C8B-B14F-4D97-AF65-F5344CB8AC3E}">
        <p14:creationId xmlns:p14="http://schemas.microsoft.com/office/powerpoint/2010/main" val="3500296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914400"/>
            <a:ext cx="5562600" cy="3847207"/>
          </a:xfrm>
          <a:prstGeom prst="rect">
            <a:avLst/>
          </a:prstGeom>
          <a:noFill/>
        </p:spPr>
        <p:txBody>
          <a:bodyPr wrap="square" rtlCol="0">
            <a:spAutoFit/>
          </a:bodyPr>
          <a:lstStyle/>
          <a:p>
            <a:pPr algn="ctr"/>
            <a:r>
              <a:rPr lang="en-US" sz="2800" b="1" dirty="0" smtClean="0"/>
              <a:t>Create Your </a:t>
            </a:r>
            <a:r>
              <a:rPr lang="en-US" sz="2800" b="1" dirty="0"/>
              <a:t>O</a:t>
            </a:r>
            <a:r>
              <a:rPr lang="en-US" sz="2800" b="1" dirty="0" smtClean="0"/>
              <a:t>wn </a:t>
            </a:r>
            <a:r>
              <a:rPr lang="en-US" sz="2800" b="1" dirty="0"/>
              <a:t>S</a:t>
            </a:r>
            <a:r>
              <a:rPr lang="en-US" sz="2800" b="1" dirty="0" smtClean="0"/>
              <a:t>tudent </a:t>
            </a:r>
            <a:r>
              <a:rPr lang="en-US" sz="2800" b="1" dirty="0"/>
              <a:t>P</a:t>
            </a:r>
            <a:r>
              <a:rPr lang="en-US" sz="2800" b="1" dirty="0" smtClean="0"/>
              <a:t>lan</a:t>
            </a:r>
            <a:endParaRPr lang="en-US" sz="2800" b="1" dirty="0"/>
          </a:p>
          <a:p>
            <a:endParaRPr lang="en-US" sz="3600" b="1" dirty="0"/>
          </a:p>
          <a:p>
            <a:r>
              <a:rPr lang="en-US" sz="2000" dirty="0" smtClean="0"/>
              <a:t>Some students study best at night. Others study better earlier in the day. Many students also have sports activities, or other responsibilities they need to work around.</a:t>
            </a:r>
          </a:p>
          <a:p>
            <a:r>
              <a:rPr lang="en-US" sz="2000" dirty="0" smtClean="0"/>
              <a:t>At the end of each day, figure out how much time you have available, look at how much homework you have, and then </a:t>
            </a:r>
            <a:r>
              <a:rPr lang="en-US" sz="2000" b="1" dirty="0" smtClean="0"/>
              <a:t>develop a study plan</a:t>
            </a:r>
            <a:r>
              <a:rPr lang="en-US" sz="2000" dirty="0" smtClean="0"/>
              <a:t>. To keep yourself organized and “on track”, have a study plan in mind before you get home from school each day.</a:t>
            </a:r>
            <a:endParaRPr lang="en-US" sz="2000" dirty="0"/>
          </a:p>
        </p:txBody>
      </p:sp>
    </p:spTree>
    <p:extLst>
      <p:ext uri="{BB962C8B-B14F-4D97-AF65-F5344CB8AC3E}">
        <p14:creationId xmlns:p14="http://schemas.microsoft.com/office/powerpoint/2010/main" val="2347508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838200"/>
            <a:ext cx="5867400" cy="2000548"/>
          </a:xfrm>
          <a:prstGeom prst="rect">
            <a:avLst/>
          </a:prstGeom>
          <a:noFill/>
        </p:spPr>
        <p:txBody>
          <a:bodyPr wrap="square" rtlCol="0">
            <a:spAutoFit/>
          </a:bodyPr>
          <a:lstStyle/>
          <a:p>
            <a:r>
              <a:rPr lang="en-US" sz="2800" b="1" dirty="0" smtClean="0"/>
              <a:t>Prepare For</a:t>
            </a:r>
          </a:p>
          <a:p>
            <a:endParaRPr lang="en-US" sz="2400" b="1" dirty="0"/>
          </a:p>
          <a:p>
            <a:r>
              <a:rPr lang="en-US" sz="2400" dirty="0" smtClean="0"/>
              <a:t>Identify anything that could interrupt or ruin your study plan. Then figure out how to eliminate or avoid it.</a:t>
            </a:r>
            <a:r>
              <a:rPr lang="en-US" sz="2400" b="1" dirty="0" smtClean="0"/>
              <a:t> </a:t>
            </a:r>
            <a:endParaRPr lang="en-US" sz="2400" b="1" dirty="0"/>
          </a:p>
        </p:txBody>
      </p:sp>
      <p:sp>
        <p:nvSpPr>
          <p:cNvPr id="4" name="TextBox 3"/>
          <p:cNvSpPr txBox="1"/>
          <p:nvPr/>
        </p:nvSpPr>
        <p:spPr>
          <a:xfrm>
            <a:off x="543733" y="3876764"/>
            <a:ext cx="3483429" cy="1200329"/>
          </a:xfrm>
          <a:prstGeom prst="rect">
            <a:avLst/>
          </a:prstGeom>
          <a:noFill/>
        </p:spPr>
        <p:txBody>
          <a:bodyPr wrap="square" rtlCol="0">
            <a:spAutoFit/>
          </a:bodyPr>
          <a:lstStyle/>
          <a:p>
            <a:r>
              <a:rPr lang="en-US" i="1" dirty="0" smtClean="0"/>
              <a:t>“I used to get interrupted by phone calls. Now I tell my friends not to call until 9:00 – I just make sure that my homework’s done by then” - Kate</a:t>
            </a:r>
            <a:endParaRPr lang="en-US" i="1" dirty="0"/>
          </a:p>
        </p:txBody>
      </p:sp>
      <p:sp>
        <p:nvSpPr>
          <p:cNvPr id="5" name="TextBox 4"/>
          <p:cNvSpPr txBox="1"/>
          <p:nvPr/>
        </p:nvSpPr>
        <p:spPr>
          <a:xfrm>
            <a:off x="4261774" y="3053156"/>
            <a:ext cx="3886200" cy="1200329"/>
          </a:xfrm>
          <a:prstGeom prst="rect">
            <a:avLst/>
          </a:prstGeom>
          <a:noFill/>
        </p:spPr>
        <p:txBody>
          <a:bodyPr wrap="square" rtlCol="0">
            <a:spAutoFit/>
          </a:bodyPr>
          <a:lstStyle/>
          <a:p>
            <a:r>
              <a:rPr lang="en-US" i="1" dirty="0" smtClean="0"/>
              <a:t>“I can’t stand watching TV until I have all of my homework done. If I turn on the TV, my homework probably won’t get done” - Joan</a:t>
            </a:r>
            <a:endParaRPr lang="en-US" i="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7162" y="500743"/>
            <a:ext cx="1699276" cy="10161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1778" y="4476929"/>
            <a:ext cx="1388644" cy="104148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516910"/>
            <a:ext cx="1112360" cy="15906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1638691"/>
            <a:ext cx="1223963" cy="1223963"/>
          </a:xfrm>
          <a:prstGeom prst="rect">
            <a:avLst/>
          </a:prstGeom>
        </p:spPr>
      </p:pic>
    </p:spTree>
    <p:extLst>
      <p:ext uri="{BB962C8B-B14F-4D97-AF65-F5344CB8AC3E}">
        <p14:creationId xmlns:p14="http://schemas.microsoft.com/office/powerpoint/2010/main" val="55288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lker.com/cliparts/B/Y/k/6/G/P/review-notes-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95400"/>
            <a:ext cx="1485900" cy="14859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581400" y="1295400"/>
            <a:ext cx="4267200" cy="1031051"/>
          </a:xfrm>
          <a:prstGeom prst="rect">
            <a:avLst/>
          </a:prstGeom>
          <a:noFill/>
        </p:spPr>
        <p:txBody>
          <a:bodyPr wrap="square" rtlCol="0">
            <a:spAutoFit/>
          </a:bodyPr>
          <a:lstStyle/>
          <a:p>
            <a:r>
              <a:rPr lang="en-US" sz="3200" b="1" dirty="0" smtClean="0"/>
              <a:t>Step Three</a:t>
            </a:r>
          </a:p>
          <a:p>
            <a:r>
              <a:rPr lang="en-US" sz="2900" b="1" dirty="0" smtClean="0"/>
              <a:t>Manage Your Time Well</a:t>
            </a:r>
            <a:endParaRPr lang="en-US" sz="2900" b="1" dirty="0"/>
          </a:p>
        </p:txBody>
      </p:sp>
      <p:sp>
        <p:nvSpPr>
          <p:cNvPr id="6" name="TextBox 5"/>
          <p:cNvSpPr txBox="1"/>
          <p:nvPr/>
        </p:nvSpPr>
        <p:spPr>
          <a:xfrm>
            <a:off x="2933700" y="2971800"/>
            <a:ext cx="4425043" cy="1938992"/>
          </a:xfrm>
          <a:prstGeom prst="rect">
            <a:avLst/>
          </a:prstGeom>
          <a:noFill/>
        </p:spPr>
        <p:txBody>
          <a:bodyPr wrap="square" rtlCol="0">
            <a:spAutoFit/>
          </a:bodyPr>
          <a:lstStyle/>
          <a:p>
            <a:pPr marL="342900" indent="-342900">
              <a:buFont typeface="Wingdings" pitchFamily="2" charset="2"/>
              <a:buChar char="ü"/>
            </a:pPr>
            <a:r>
              <a:rPr lang="en-US" sz="2000" dirty="0" smtClean="0"/>
              <a:t>Use class time and study time</a:t>
            </a:r>
          </a:p>
          <a:p>
            <a:endParaRPr lang="en-US" sz="2000" dirty="0" smtClean="0"/>
          </a:p>
          <a:p>
            <a:pPr marL="342900" indent="-342900">
              <a:buFont typeface="Wingdings" pitchFamily="2" charset="2"/>
              <a:buChar char="ü"/>
            </a:pPr>
            <a:r>
              <a:rPr lang="en-US" sz="2000" dirty="0" smtClean="0"/>
              <a:t>Create your own study plan</a:t>
            </a:r>
          </a:p>
          <a:p>
            <a:endParaRPr lang="en-US" sz="2000" dirty="0" smtClean="0"/>
          </a:p>
          <a:p>
            <a:pPr marL="342900" indent="-342900">
              <a:buFont typeface="Wingdings" pitchFamily="2" charset="2"/>
              <a:buChar char="ü"/>
            </a:pPr>
            <a:r>
              <a:rPr lang="en-US" sz="2000" dirty="0" smtClean="0"/>
              <a:t>Prepare for disruptions</a:t>
            </a:r>
          </a:p>
          <a:p>
            <a:endParaRPr lang="en-US" sz="2000" dirty="0"/>
          </a:p>
        </p:txBody>
      </p:sp>
    </p:spTree>
    <p:extLst>
      <p:ext uri="{BB962C8B-B14F-4D97-AF65-F5344CB8AC3E}">
        <p14:creationId xmlns:p14="http://schemas.microsoft.com/office/powerpoint/2010/main" val="337567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990600"/>
            <a:ext cx="5486400" cy="1323439"/>
          </a:xfrm>
          <a:prstGeom prst="rect">
            <a:avLst/>
          </a:prstGeom>
          <a:noFill/>
        </p:spPr>
        <p:txBody>
          <a:bodyPr wrap="square" rtlCol="0">
            <a:spAutoFit/>
          </a:bodyPr>
          <a:lstStyle/>
          <a:p>
            <a:r>
              <a:rPr lang="en-US" sz="4000" b="1" dirty="0"/>
              <a:t>Step </a:t>
            </a:r>
            <a:r>
              <a:rPr lang="en-US" sz="4000" b="1" dirty="0" smtClean="0"/>
              <a:t>Four</a:t>
            </a:r>
            <a:r>
              <a:rPr lang="en-US" sz="4000" b="1" dirty="0"/>
              <a:t/>
            </a:r>
            <a:br>
              <a:rPr lang="en-US" sz="4000" b="1" dirty="0"/>
            </a:br>
            <a:r>
              <a:rPr lang="en-US" sz="4000" b="1" dirty="0"/>
              <a:t>Be </a:t>
            </a:r>
            <a:r>
              <a:rPr lang="en-US" sz="4000" b="1" dirty="0" smtClean="0"/>
              <a:t>Successful in Class</a:t>
            </a:r>
            <a:endParaRPr lang="en-US" sz="4000" dirty="0"/>
          </a:p>
        </p:txBody>
      </p:sp>
      <p:sp>
        <p:nvSpPr>
          <p:cNvPr id="3" name="TextBox 2"/>
          <p:cNvSpPr txBox="1"/>
          <p:nvPr/>
        </p:nvSpPr>
        <p:spPr>
          <a:xfrm>
            <a:off x="1752600" y="2743200"/>
            <a:ext cx="5867400" cy="1569660"/>
          </a:xfrm>
          <a:prstGeom prst="rect">
            <a:avLst/>
          </a:prstGeom>
          <a:noFill/>
        </p:spPr>
        <p:txBody>
          <a:bodyPr wrap="square" rtlCol="0">
            <a:spAutoFit/>
          </a:bodyPr>
          <a:lstStyle/>
          <a:p>
            <a:r>
              <a:rPr lang="en-US" sz="3200" dirty="0" smtClean="0"/>
              <a:t>If you follow the advice in this section, you’ll enjoy school more and you’ll get better grades</a:t>
            </a:r>
            <a:endParaRPr lang="en-US" sz="3200" dirty="0"/>
          </a:p>
        </p:txBody>
      </p:sp>
    </p:spTree>
    <p:extLst>
      <p:ext uri="{BB962C8B-B14F-4D97-AF65-F5344CB8AC3E}">
        <p14:creationId xmlns:p14="http://schemas.microsoft.com/office/powerpoint/2010/main" val="3077203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0.gstatic.com/images?q=tbn:ANd9GcTo_kWyGG0FjCwuYG2mQySs1-dArbmt0EUFPRqLsRObCwH50Ea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4343398" cy="4343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53166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086600" cy="523220"/>
          </a:xfrm>
          <a:prstGeom prst="rect">
            <a:avLst/>
          </a:prstGeom>
          <a:noFill/>
        </p:spPr>
        <p:txBody>
          <a:bodyPr wrap="square" rtlCol="0">
            <a:spAutoFit/>
          </a:bodyPr>
          <a:lstStyle/>
          <a:p>
            <a:r>
              <a:rPr lang="en-US" sz="2800" b="1" dirty="0" smtClean="0"/>
              <a:t>Be In School, On Time, Every Day</a:t>
            </a:r>
            <a:endParaRPr lang="en-US" sz="2800" b="1" dirty="0"/>
          </a:p>
        </p:txBody>
      </p:sp>
      <p:sp>
        <p:nvSpPr>
          <p:cNvPr id="3" name="TextBox 2"/>
          <p:cNvSpPr txBox="1"/>
          <p:nvPr/>
        </p:nvSpPr>
        <p:spPr>
          <a:xfrm>
            <a:off x="1143000" y="1905000"/>
            <a:ext cx="5181600" cy="2862322"/>
          </a:xfrm>
          <a:prstGeom prst="rect">
            <a:avLst/>
          </a:prstGeom>
          <a:noFill/>
        </p:spPr>
        <p:txBody>
          <a:bodyPr wrap="square" rtlCol="0">
            <a:spAutoFit/>
          </a:bodyPr>
          <a:lstStyle/>
          <a:p>
            <a:r>
              <a:rPr lang="en-US" dirty="0" smtClean="0"/>
              <a:t>When you miss school, you miss class presentations,  notes, discussions, assignments, quizzes, and tests. It doesn’t matter how good you are about making up your work, you can never make up all of what you miss, even if you’re out of school for only one day. </a:t>
            </a:r>
            <a:r>
              <a:rPr lang="en-US" i="1" dirty="0" smtClean="0"/>
              <a:t>To get good grades, you must be in school every day.</a:t>
            </a:r>
          </a:p>
          <a:p>
            <a:endParaRPr lang="en-US" i="1" dirty="0" smtClean="0"/>
          </a:p>
          <a:p>
            <a:r>
              <a:rPr lang="en-US" dirty="0" smtClean="0"/>
              <a:t>Unless you have an extended illness or a serious health problem, you should miss no more than a few days of school a year.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133600"/>
            <a:ext cx="2273754" cy="2839364"/>
          </a:xfrm>
          <a:prstGeom prst="rect">
            <a:avLst/>
          </a:prstGeom>
        </p:spPr>
      </p:pic>
    </p:spTree>
    <p:extLst>
      <p:ext uri="{BB962C8B-B14F-4D97-AF65-F5344CB8AC3E}">
        <p14:creationId xmlns:p14="http://schemas.microsoft.com/office/powerpoint/2010/main" val="125790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066800"/>
            <a:ext cx="6705600" cy="954107"/>
          </a:xfrm>
          <a:prstGeom prst="rect">
            <a:avLst/>
          </a:prstGeom>
          <a:noFill/>
        </p:spPr>
        <p:txBody>
          <a:bodyPr wrap="square" rtlCol="0">
            <a:spAutoFit/>
          </a:bodyPr>
          <a:lstStyle/>
          <a:p>
            <a:r>
              <a:rPr lang="en-US" sz="2800" b="1" dirty="0" smtClean="0"/>
              <a:t>Learn How To Adapt To Different Teachers</a:t>
            </a:r>
            <a:endParaRPr lang="en-US" sz="2800" b="1" dirty="0"/>
          </a:p>
        </p:txBody>
      </p:sp>
      <p:sp>
        <p:nvSpPr>
          <p:cNvPr id="3" name="TextBox 2"/>
          <p:cNvSpPr txBox="1"/>
          <p:nvPr/>
        </p:nvSpPr>
        <p:spPr>
          <a:xfrm>
            <a:off x="990600" y="2209800"/>
            <a:ext cx="7010400" cy="2308324"/>
          </a:xfrm>
          <a:prstGeom prst="rect">
            <a:avLst/>
          </a:prstGeom>
          <a:noFill/>
        </p:spPr>
        <p:txBody>
          <a:bodyPr wrap="square" rtlCol="0">
            <a:spAutoFit/>
          </a:bodyPr>
          <a:lstStyle/>
          <a:p>
            <a:r>
              <a:rPr lang="en-US" dirty="0" smtClean="0"/>
              <a:t>In the classroom, the teachers are in charge and they make the rules. You might have one teacher who counts you late if you’re not in your seat when the bell rings, and another teacher who considers you on time if you have one foot inside the </a:t>
            </a:r>
            <a:r>
              <a:rPr lang="en-US" dirty="0"/>
              <a:t>d</a:t>
            </a:r>
            <a:r>
              <a:rPr lang="en-US" dirty="0" smtClean="0"/>
              <a:t>oor. It doesn’t matter whether or not you agree with the first teacher’s rule; it only matters that you are in your seat when the bell rings.</a:t>
            </a:r>
          </a:p>
          <a:p>
            <a:r>
              <a:rPr lang="en-US" dirty="0" smtClean="0"/>
              <a:t>Part of your education is to learn how to adapt to different sets of rules, personalities, and teaching styles.</a:t>
            </a:r>
            <a:endParaRPr lang="en-US" dirty="0"/>
          </a:p>
        </p:txBody>
      </p:sp>
      <p:sp>
        <p:nvSpPr>
          <p:cNvPr id="4" name="TextBox 3"/>
          <p:cNvSpPr txBox="1"/>
          <p:nvPr/>
        </p:nvSpPr>
        <p:spPr>
          <a:xfrm>
            <a:off x="2209800" y="4728788"/>
            <a:ext cx="6781800" cy="923330"/>
          </a:xfrm>
          <a:prstGeom prst="rect">
            <a:avLst/>
          </a:prstGeom>
          <a:noFill/>
        </p:spPr>
        <p:txBody>
          <a:bodyPr wrap="square" rtlCol="0">
            <a:spAutoFit/>
          </a:bodyPr>
          <a:lstStyle/>
          <a:p>
            <a:r>
              <a:rPr lang="en-US" i="1" dirty="0" smtClean="0"/>
              <a:t>“It’s really important to know your teachers and to know what they want. Do they give points for participation? Are they strict about rules? Do they grade homework?” - Brad</a:t>
            </a:r>
            <a:endParaRPr lang="en-US" i="1" dirty="0"/>
          </a:p>
        </p:txBody>
      </p:sp>
    </p:spTree>
    <p:extLst>
      <p:ext uri="{BB962C8B-B14F-4D97-AF65-F5344CB8AC3E}">
        <p14:creationId xmlns:p14="http://schemas.microsoft.com/office/powerpoint/2010/main" val="2751899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6019800" cy="523220"/>
          </a:xfrm>
          <a:prstGeom prst="rect">
            <a:avLst/>
          </a:prstGeom>
          <a:noFill/>
        </p:spPr>
        <p:txBody>
          <a:bodyPr wrap="square" rtlCol="0">
            <a:spAutoFit/>
          </a:bodyPr>
          <a:lstStyle/>
          <a:p>
            <a:r>
              <a:rPr lang="en-US" sz="2800" b="1" dirty="0" smtClean="0"/>
              <a:t>Be Prepared For Each Class</a:t>
            </a:r>
            <a:endParaRPr lang="en-US" sz="2800" b="1" dirty="0"/>
          </a:p>
        </p:txBody>
      </p:sp>
      <p:sp>
        <p:nvSpPr>
          <p:cNvPr id="3" name="TextBox 2"/>
          <p:cNvSpPr txBox="1"/>
          <p:nvPr/>
        </p:nvSpPr>
        <p:spPr>
          <a:xfrm>
            <a:off x="816429" y="1981199"/>
            <a:ext cx="5562600" cy="2585323"/>
          </a:xfrm>
          <a:prstGeom prst="rect">
            <a:avLst/>
          </a:prstGeom>
          <a:noFill/>
        </p:spPr>
        <p:txBody>
          <a:bodyPr wrap="square" rtlCol="0">
            <a:spAutoFit/>
          </a:bodyPr>
          <a:lstStyle/>
          <a:p>
            <a:r>
              <a:rPr lang="en-US" dirty="0" smtClean="0"/>
              <a:t>Have everything you need with you when you go to class (books, paper, pencils). Also have all your homework done. When you’ve done your homework, you get more out of class, the material being taught makes more sense, and you can participate in discussions. If you haven’t done your homework, you may not even understand what your teacher is talking about.</a:t>
            </a:r>
          </a:p>
          <a:p>
            <a:r>
              <a:rPr lang="en-US" dirty="0" smtClean="0"/>
              <a:t>Being prepared also means that you come to class well rested and ready to learn.</a:t>
            </a:r>
            <a:endParaRPr lang="en-US" dirty="0"/>
          </a:p>
        </p:txBody>
      </p:sp>
      <p:pic>
        <p:nvPicPr>
          <p:cNvPr id="2050" name="Picture 2" descr="http://sd.keepcalm-o-matic.co.uk/i/keep-calm-and-do-your-homework-171.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1686" y="1992085"/>
            <a:ext cx="2310268" cy="23102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58241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990600"/>
            <a:ext cx="4800600" cy="3914775"/>
          </a:xfrm>
          <a:prstGeom prst="rect">
            <a:avLst/>
          </a:prstGeom>
        </p:spPr>
      </p:pic>
    </p:spTree>
    <p:extLst>
      <p:ext uri="{BB962C8B-B14F-4D97-AF65-F5344CB8AC3E}">
        <p14:creationId xmlns:p14="http://schemas.microsoft.com/office/powerpoint/2010/main" val="3965150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2406428" cy="523220"/>
          </a:xfrm>
          <a:prstGeom prst="rect">
            <a:avLst/>
          </a:prstGeom>
        </p:spPr>
        <p:txBody>
          <a:bodyPr wrap="none">
            <a:spAutoFit/>
          </a:bodyPr>
          <a:lstStyle/>
          <a:p>
            <a:r>
              <a:rPr lang="en-US" sz="2800" b="1" dirty="0" smtClean="0"/>
              <a:t>Seating Plan?</a:t>
            </a:r>
            <a:endParaRPr lang="en-US" sz="2800" b="1" dirty="0"/>
          </a:p>
        </p:txBody>
      </p:sp>
      <p:sp>
        <p:nvSpPr>
          <p:cNvPr id="4" name="TextBox 3"/>
          <p:cNvSpPr txBox="1"/>
          <p:nvPr/>
        </p:nvSpPr>
        <p:spPr>
          <a:xfrm>
            <a:off x="762000" y="1828800"/>
            <a:ext cx="5105400" cy="1323439"/>
          </a:xfrm>
          <a:prstGeom prst="rect">
            <a:avLst/>
          </a:prstGeom>
          <a:noFill/>
        </p:spPr>
        <p:txBody>
          <a:bodyPr wrap="square" rtlCol="0">
            <a:spAutoFit/>
          </a:bodyPr>
          <a:lstStyle/>
          <a:p>
            <a:r>
              <a:rPr lang="en-US" sz="2000" dirty="0" smtClean="0"/>
              <a:t>It is easier to pay attention and stay involved when you sit away from distractions. If you have a problem paying attention, ask your teacher if you can sit close to the front.</a:t>
            </a:r>
            <a:endParaRPr lang="en-US" sz="2000" dirty="0"/>
          </a:p>
        </p:txBody>
      </p:sp>
      <p:pic>
        <p:nvPicPr>
          <p:cNvPr id="1026" name="Picture 2" descr="https://encrypted-tbn3.gstatic.com/images?q=tbn:ANd9GcT3aQva12ILumd3rY0BnzhqszJrJyZSsEGZ9ErPx9jdCfFCUN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895600"/>
            <a:ext cx="1857375" cy="2457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44693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5691238" cy="523220"/>
          </a:xfrm>
          <a:prstGeom prst="rect">
            <a:avLst/>
          </a:prstGeom>
        </p:spPr>
        <p:txBody>
          <a:bodyPr wrap="none">
            <a:spAutoFit/>
          </a:bodyPr>
          <a:lstStyle/>
          <a:p>
            <a:r>
              <a:rPr lang="en-US" sz="2800" b="1" dirty="0"/>
              <a:t>Be Aware of Your Body Language</a:t>
            </a:r>
          </a:p>
        </p:txBody>
      </p:sp>
      <p:sp>
        <p:nvSpPr>
          <p:cNvPr id="3" name="TextBox 2"/>
          <p:cNvSpPr txBox="1"/>
          <p:nvPr/>
        </p:nvSpPr>
        <p:spPr>
          <a:xfrm>
            <a:off x="990600" y="1981200"/>
            <a:ext cx="6400800" cy="1754326"/>
          </a:xfrm>
          <a:prstGeom prst="rect">
            <a:avLst/>
          </a:prstGeom>
          <a:noFill/>
        </p:spPr>
        <p:txBody>
          <a:bodyPr wrap="square" rtlCol="0">
            <a:spAutoFit/>
          </a:bodyPr>
          <a:lstStyle/>
          <a:p>
            <a:r>
              <a:rPr lang="en-US" dirty="0" smtClean="0"/>
              <a:t>Teachers see everything. They know who is paying attention, who’s taking notes, and who is listening to the class discussion. They also know who is doing homework for another class, writing personal notes, daydreaming and napping.</a:t>
            </a:r>
          </a:p>
          <a:p>
            <a:endParaRPr lang="en-US" dirty="0"/>
          </a:p>
          <a:p>
            <a:r>
              <a:rPr lang="en-US" dirty="0" smtClean="0"/>
              <a:t>Teachers notice.</a:t>
            </a:r>
            <a:endParaRPr lang="en-US" dirty="0"/>
          </a:p>
        </p:txBody>
      </p:sp>
      <p:pic>
        <p:nvPicPr>
          <p:cNvPr id="2050" name="Picture 2" descr="http://d3u5xmnnxiuz0w.cloudfront.net/wp-content/uploads/2014/05/learn-the-secrets-of-body-language-701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124200"/>
            <a:ext cx="3883945" cy="29018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29246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762000"/>
            <a:ext cx="4774705" cy="523220"/>
          </a:xfrm>
          <a:prstGeom prst="rect">
            <a:avLst/>
          </a:prstGeom>
        </p:spPr>
        <p:txBody>
          <a:bodyPr wrap="none">
            <a:spAutoFit/>
          </a:bodyPr>
          <a:lstStyle/>
          <a:p>
            <a:r>
              <a:rPr lang="en-US" sz="2800" b="1" dirty="0" smtClean="0"/>
              <a:t>Always Do Your Homework</a:t>
            </a:r>
            <a:endParaRPr lang="en-US" sz="2800" b="1" dirty="0"/>
          </a:p>
        </p:txBody>
      </p:sp>
      <p:sp>
        <p:nvSpPr>
          <p:cNvPr id="4" name="TextBox 3"/>
          <p:cNvSpPr txBox="1"/>
          <p:nvPr/>
        </p:nvSpPr>
        <p:spPr>
          <a:xfrm>
            <a:off x="838200" y="2209800"/>
            <a:ext cx="3962400" cy="2031325"/>
          </a:xfrm>
          <a:prstGeom prst="rect">
            <a:avLst/>
          </a:prstGeom>
          <a:noFill/>
        </p:spPr>
        <p:txBody>
          <a:bodyPr wrap="square" rtlCol="0">
            <a:spAutoFit/>
          </a:bodyPr>
          <a:lstStyle/>
          <a:p>
            <a:r>
              <a:rPr lang="en-US" dirty="0" smtClean="0"/>
              <a:t>Don’t look at homework as something you should do. Think of it as something you </a:t>
            </a:r>
            <a:r>
              <a:rPr lang="en-US" i="1" dirty="0" smtClean="0"/>
              <a:t>MUST</a:t>
            </a:r>
            <a:r>
              <a:rPr lang="en-US" dirty="0" smtClean="0"/>
              <a:t> do. Since a large portion of your grade is usually based on homework, your grade drops every time you miss an assignment. Always complete your homework on time. </a:t>
            </a:r>
            <a:endParaRPr lang="en-US" dirty="0"/>
          </a:p>
        </p:txBody>
      </p:sp>
      <p:pic>
        <p:nvPicPr>
          <p:cNvPr id="3078" name="Picture 6" descr="http://vouchercodes.ca/wp-content/uploads/2012/05/do-your-home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1" y="1905000"/>
            <a:ext cx="3581400" cy="266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59940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6790" y="762000"/>
            <a:ext cx="4709944" cy="523220"/>
          </a:xfrm>
          <a:prstGeom prst="rect">
            <a:avLst/>
          </a:prstGeom>
        </p:spPr>
        <p:txBody>
          <a:bodyPr wrap="none">
            <a:spAutoFit/>
          </a:bodyPr>
          <a:lstStyle/>
          <a:p>
            <a:r>
              <a:rPr lang="en-US" sz="2800" b="1" dirty="0" smtClean="0"/>
              <a:t>Be A Good Group Member</a:t>
            </a:r>
            <a:endParaRPr lang="en-US" sz="2800" b="1" dirty="0"/>
          </a:p>
        </p:txBody>
      </p:sp>
      <p:sp>
        <p:nvSpPr>
          <p:cNvPr id="3" name="TextBox 2"/>
          <p:cNvSpPr txBox="1"/>
          <p:nvPr/>
        </p:nvSpPr>
        <p:spPr>
          <a:xfrm>
            <a:off x="1066800" y="1905000"/>
            <a:ext cx="3733800" cy="2585323"/>
          </a:xfrm>
          <a:prstGeom prst="rect">
            <a:avLst/>
          </a:prstGeom>
          <a:noFill/>
        </p:spPr>
        <p:txBody>
          <a:bodyPr wrap="square" rtlCol="0">
            <a:spAutoFit/>
          </a:bodyPr>
          <a:lstStyle/>
          <a:p>
            <a:r>
              <a:rPr lang="en-US" dirty="0" smtClean="0"/>
              <a:t>Whenever you are involved in a group project, do the following:</a:t>
            </a:r>
          </a:p>
          <a:p>
            <a:endParaRPr lang="en-US" dirty="0"/>
          </a:p>
          <a:p>
            <a:pPr marL="342900" indent="-342900">
              <a:buFont typeface="+mj-lt"/>
              <a:buAutoNum type="arabicPeriod"/>
            </a:pPr>
            <a:r>
              <a:rPr lang="en-US" dirty="0"/>
              <a:t>D</a:t>
            </a:r>
            <a:r>
              <a:rPr lang="en-US" dirty="0" smtClean="0"/>
              <a:t>o your share of the work and do it well</a:t>
            </a:r>
          </a:p>
          <a:p>
            <a:pPr marL="342900" indent="-342900">
              <a:buFont typeface="+mj-lt"/>
              <a:buAutoNum type="arabicPeriod"/>
            </a:pPr>
            <a:r>
              <a:rPr lang="en-US" dirty="0" smtClean="0"/>
              <a:t>Try to be open to new ideas</a:t>
            </a:r>
          </a:p>
          <a:p>
            <a:pPr marL="342900" indent="-342900">
              <a:buFont typeface="+mj-lt"/>
              <a:buAutoNum type="arabicPeriod"/>
            </a:pPr>
            <a:r>
              <a:rPr lang="en-US" dirty="0" smtClean="0"/>
              <a:t>Support the other members in your group</a:t>
            </a:r>
          </a:p>
          <a:p>
            <a:endParaRPr lang="en-US" dirty="0"/>
          </a:p>
        </p:txBody>
      </p:sp>
      <p:pic>
        <p:nvPicPr>
          <p:cNvPr id="4" name="Picture 4" descr="http://i1-news.softpedia-static.com/images/news2/Study-Says-that-Old-School-Landline-Phones-are-Favored-over-Wireless-Altern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4771" y="1981200"/>
            <a:ext cx="3279773" cy="21890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73531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400"/>
            <a:ext cx="3436838" cy="523220"/>
          </a:xfrm>
          <a:prstGeom prst="rect">
            <a:avLst/>
          </a:prstGeom>
        </p:spPr>
        <p:txBody>
          <a:bodyPr wrap="none">
            <a:spAutoFit/>
          </a:bodyPr>
          <a:lstStyle/>
          <a:p>
            <a:r>
              <a:rPr lang="en-US" sz="2800" b="1" dirty="0" smtClean="0"/>
              <a:t>Participate </a:t>
            </a:r>
            <a:r>
              <a:rPr lang="en-US" sz="2800" b="1" dirty="0"/>
              <a:t>I</a:t>
            </a:r>
            <a:r>
              <a:rPr lang="en-US" sz="2800" b="1" dirty="0" smtClean="0"/>
              <a:t>n Class</a:t>
            </a:r>
            <a:endParaRPr lang="en-US" sz="2800" b="1" dirty="0"/>
          </a:p>
        </p:txBody>
      </p:sp>
      <p:sp>
        <p:nvSpPr>
          <p:cNvPr id="3" name="TextBox 2"/>
          <p:cNvSpPr txBox="1"/>
          <p:nvPr/>
        </p:nvSpPr>
        <p:spPr>
          <a:xfrm>
            <a:off x="990600" y="1600200"/>
            <a:ext cx="4648200" cy="1754326"/>
          </a:xfrm>
          <a:prstGeom prst="rect">
            <a:avLst/>
          </a:prstGeom>
          <a:noFill/>
        </p:spPr>
        <p:txBody>
          <a:bodyPr wrap="square" rtlCol="0">
            <a:spAutoFit/>
          </a:bodyPr>
          <a:lstStyle/>
          <a:p>
            <a:r>
              <a:rPr lang="en-US" dirty="0" smtClean="0"/>
              <a:t>Participating in class makes the class more interesting. It also helps keep your mind focused. Ask and answer questions, and get involved in class discussions. Many teachers give participation points so participating can also help you get a better grade.</a:t>
            </a:r>
            <a:endParaRPr lang="en-US" dirty="0"/>
          </a:p>
        </p:txBody>
      </p:sp>
      <p:sp>
        <p:nvSpPr>
          <p:cNvPr id="4" name="Rectangle 3"/>
          <p:cNvSpPr/>
          <p:nvPr/>
        </p:nvSpPr>
        <p:spPr>
          <a:xfrm>
            <a:off x="587829" y="3624590"/>
            <a:ext cx="4725204" cy="523220"/>
          </a:xfrm>
          <a:prstGeom prst="rect">
            <a:avLst/>
          </a:prstGeom>
        </p:spPr>
        <p:txBody>
          <a:bodyPr wrap="none">
            <a:spAutoFit/>
          </a:bodyPr>
          <a:lstStyle/>
          <a:p>
            <a:r>
              <a:rPr lang="en-US" sz="2800" b="1" dirty="0" smtClean="0"/>
              <a:t>Treat Others With Respect</a:t>
            </a:r>
            <a:endParaRPr lang="en-US" sz="2800" b="1" dirty="0"/>
          </a:p>
        </p:txBody>
      </p:sp>
      <p:sp>
        <p:nvSpPr>
          <p:cNvPr id="5" name="TextBox 4"/>
          <p:cNvSpPr txBox="1"/>
          <p:nvPr/>
        </p:nvSpPr>
        <p:spPr>
          <a:xfrm>
            <a:off x="979714" y="4147810"/>
            <a:ext cx="6172200" cy="646331"/>
          </a:xfrm>
          <a:prstGeom prst="rect">
            <a:avLst/>
          </a:prstGeom>
          <a:noFill/>
        </p:spPr>
        <p:txBody>
          <a:bodyPr wrap="square" rtlCol="0">
            <a:spAutoFit/>
          </a:bodyPr>
          <a:lstStyle/>
          <a:p>
            <a:r>
              <a:rPr lang="en-US" dirty="0" smtClean="0"/>
              <a:t>Treat your teachers and classmates the same way that you want to be treated.</a:t>
            </a:r>
            <a:endParaRPr lang="en-US" dirty="0"/>
          </a:p>
        </p:txBody>
      </p:sp>
      <p:pic>
        <p:nvPicPr>
          <p:cNvPr id="5124" name="Picture 4" descr="http://www.thereligionteacher.com/wp-content/uploads/2010/03/classroom-participation-300x2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050" y="1500515"/>
            <a:ext cx="2857500" cy="2124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32542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blufiles.storage.live.com/y1pfwqYpvJL0qyrWVsWJMeY7u0k0iA8FPugdBJfyDGIMoMK8IPi7t4XUZTwNau0vJRDFcATvwXxXLo/respect.jpg?psi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01486"/>
            <a:ext cx="8830534" cy="45239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56638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09600"/>
            <a:ext cx="5334000" cy="1200329"/>
          </a:xfrm>
          <a:prstGeom prst="rect">
            <a:avLst/>
          </a:prstGeom>
          <a:noFill/>
        </p:spPr>
        <p:txBody>
          <a:bodyPr wrap="square" rtlCol="0">
            <a:spAutoFit/>
          </a:bodyPr>
          <a:lstStyle/>
          <a:p>
            <a:pPr algn="ctr"/>
            <a:r>
              <a:rPr lang="en-US" sz="3600" b="1" i="1" dirty="0" smtClean="0"/>
              <a:t>What Kind of Student Are You?</a:t>
            </a:r>
            <a:endParaRPr lang="en-US" sz="3600" b="1" i="1" dirty="0"/>
          </a:p>
        </p:txBody>
      </p:sp>
      <p:sp>
        <p:nvSpPr>
          <p:cNvPr id="3" name="TextBox 2"/>
          <p:cNvSpPr txBox="1"/>
          <p:nvPr/>
        </p:nvSpPr>
        <p:spPr>
          <a:xfrm>
            <a:off x="1409700" y="2133600"/>
            <a:ext cx="6477000" cy="1200329"/>
          </a:xfrm>
          <a:prstGeom prst="rect">
            <a:avLst/>
          </a:prstGeom>
          <a:noFill/>
        </p:spPr>
        <p:txBody>
          <a:bodyPr wrap="square" rtlCol="0">
            <a:spAutoFit/>
          </a:bodyPr>
          <a:lstStyle/>
          <a:p>
            <a:r>
              <a:rPr lang="en-US" b="1" dirty="0" smtClean="0"/>
              <a:t>Quiz</a:t>
            </a:r>
            <a:r>
              <a:rPr lang="en-US" dirty="0" smtClean="0"/>
              <a:t> – Put check marks in the spaces that best describe you.</a:t>
            </a:r>
          </a:p>
          <a:p>
            <a:endParaRPr lang="en-US" dirty="0" smtClean="0"/>
          </a:p>
          <a:p>
            <a:r>
              <a:rPr lang="en-US" dirty="0" smtClean="0"/>
              <a:t>Give yourself 2 points for each </a:t>
            </a:r>
            <a:r>
              <a:rPr lang="en-US" i="1" dirty="0" smtClean="0"/>
              <a:t>Almost Always</a:t>
            </a:r>
            <a:r>
              <a:rPr lang="en-US" dirty="0" smtClean="0"/>
              <a:t>, 1 point for each </a:t>
            </a:r>
            <a:r>
              <a:rPr lang="en-US" i="1" dirty="0" smtClean="0"/>
              <a:t>Sometimes</a:t>
            </a:r>
            <a:r>
              <a:rPr lang="en-US" dirty="0" smtClean="0"/>
              <a:t>, and 0 for each </a:t>
            </a:r>
            <a:r>
              <a:rPr lang="en-US" i="1" dirty="0" smtClean="0"/>
              <a:t>Hardly Ever </a:t>
            </a:r>
            <a:r>
              <a:rPr lang="en-US" dirty="0" smtClean="0"/>
              <a:t>response.</a:t>
            </a:r>
          </a:p>
        </p:txBody>
      </p:sp>
      <p:sp>
        <p:nvSpPr>
          <p:cNvPr id="4" name="TextBox 3"/>
          <p:cNvSpPr txBox="1"/>
          <p:nvPr/>
        </p:nvSpPr>
        <p:spPr>
          <a:xfrm>
            <a:off x="1752600" y="3581400"/>
            <a:ext cx="5791200" cy="1846659"/>
          </a:xfrm>
          <a:prstGeom prst="rect">
            <a:avLst/>
          </a:prstGeom>
          <a:noFill/>
        </p:spPr>
        <p:txBody>
          <a:bodyPr wrap="square" rtlCol="0">
            <a:spAutoFit/>
          </a:bodyPr>
          <a:lstStyle/>
          <a:p>
            <a:pPr algn="ctr"/>
            <a:r>
              <a:rPr lang="en-US" b="1" dirty="0" smtClean="0"/>
              <a:t>What Your Score Means</a:t>
            </a:r>
          </a:p>
          <a:p>
            <a:r>
              <a:rPr lang="en-US" sz="1200" dirty="0" smtClean="0"/>
              <a:t>20-16 points: You are a good student. This presentation will most likely be a review for you. It could, however, help you raise your grades even higher.</a:t>
            </a:r>
          </a:p>
          <a:p>
            <a:r>
              <a:rPr lang="en-US" sz="1200" dirty="0" smtClean="0"/>
              <a:t>15-11 points: You are a student who could be getting better grades. With this presentation, you will definitely be able to improve your grades.</a:t>
            </a:r>
          </a:p>
          <a:p>
            <a:r>
              <a:rPr lang="en-US" sz="1200" dirty="0" smtClean="0"/>
              <a:t>10-6 points: Your grades probably aren’t very good. This presentation can help you change that. It could even help you change how you feel about school.</a:t>
            </a:r>
          </a:p>
          <a:p>
            <a:r>
              <a:rPr lang="en-US" sz="1200" dirty="0" smtClean="0"/>
              <a:t>5-0 points: Your grades need serious improvement. Don’t give up. This presentation can help you turn your grades around.</a:t>
            </a:r>
            <a:endParaRPr lang="en-US" sz="1200" dirty="0"/>
          </a:p>
        </p:txBody>
      </p:sp>
    </p:spTree>
    <p:extLst>
      <p:ext uri="{BB962C8B-B14F-4D97-AF65-F5344CB8AC3E}">
        <p14:creationId xmlns:p14="http://schemas.microsoft.com/office/powerpoint/2010/main" val="24943496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400"/>
            <a:ext cx="3566426" cy="523220"/>
          </a:xfrm>
          <a:prstGeom prst="rect">
            <a:avLst/>
          </a:prstGeom>
        </p:spPr>
        <p:txBody>
          <a:bodyPr wrap="none">
            <a:spAutoFit/>
          </a:bodyPr>
          <a:lstStyle/>
          <a:p>
            <a:r>
              <a:rPr lang="en-US" sz="2800" b="1" dirty="0" smtClean="0"/>
              <a:t>Involve Your Parents</a:t>
            </a:r>
            <a:endParaRPr lang="en-US" sz="2800" b="1" dirty="0"/>
          </a:p>
        </p:txBody>
      </p:sp>
      <p:sp>
        <p:nvSpPr>
          <p:cNvPr id="3" name="TextBox 2"/>
          <p:cNvSpPr txBox="1"/>
          <p:nvPr/>
        </p:nvSpPr>
        <p:spPr>
          <a:xfrm>
            <a:off x="626330" y="1600200"/>
            <a:ext cx="4936269" cy="1754326"/>
          </a:xfrm>
          <a:prstGeom prst="rect">
            <a:avLst/>
          </a:prstGeom>
          <a:noFill/>
        </p:spPr>
        <p:txBody>
          <a:bodyPr wrap="square" rtlCol="0">
            <a:spAutoFit/>
          </a:bodyPr>
          <a:lstStyle/>
          <a:p>
            <a:r>
              <a:rPr lang="en-US" dirty="0" smtClean="0"/>
              <a:t>When your parents ask when your did in school, tell them something about your day.</a:t>
            </a:r>
          </a:p>
          <a:p>
            <a:pPr marL="285750" indent="-285750">
              <a:buFont typeface="Arial" pitchFamily="34" charset="0"/>
              <a:buChar char="•"/>
            </a:pPr>
            <a:r>
              <a:rPr lang="en-US" dirty="0" smtClean="0"/>
              <a:t>Ask for help if you need it</a:t>
            </a:r>
          </a:p>
          <a:p>
            <a:pPr marL="285750" indent="-285750">
              <a:buFont typeface="Arial" pitchFamily="34" charset="0"/>
              <a:buChar char="•"/>
            </a:pPr>
            <a:r>
              <a:rPr lang="en-US" dirty="0" smtClean="0"/>
              <a:t>If you have a problem in school, ask your parents to help you resolve it</a:t>
            </a:r>
          </a:p>
          <a:p>
            <a:pPr marL="285750" indent="-285750">
              <a:buFont typeface="Arial" pitchFamily="34" charset="0"/>
              <a:buChar char="•"/>
            </a:pPr>
            <a:r>
              <a:rPr lang="en-US" dirty="0" smtClean="0"/>
              <a:t>Remind your parents about the parent portal</a:t>
            </a:r>
            <a:endParaRPr lang="en-US" dirty="0"/>
          </a:p>
        </p:txBody>
      </p:sp>
      <p:sp>
        <p:nvSpPr>
          <p:cNvPr id="4" name="Rectangle 3"/>
          <p:cNvSpPr/>
          <p:nvPr/>
        </p:nvSpPr>
        <p:spPr>
          <a:xfrm>
            <a:off x="587829" y="3624590"/>
            <a:ext cx="6100068" cy="523220"/>
          </a:xfrm>
          <a:prstGeom prst="rect">
            <a:avLst/>
          </a:prstGeom>
        </p:spPr>
        <p:txBody>
          <a:bodyPr wrap="none">
            <a:spAutoFit/>
          </a:bodyPr>
          <a:lstStyle/>
          <a:p>
            <a:r>
              <a:rPr lang="en-US" sz="2800" b="1" dirty="0" smtClean="0"/>
              <a:t>Take responsibility For Your Grades</a:t>
            </a:r>
            <a:endParaRPr lang="en-US" sz="2800" b="1" dirty="0"/>
          </a:p>
        </p:txBody>
      </p:sp>
      <p:sp>
        <p:nvSpPr>
          <p:cNvPr id="5" name="TextBox 4"/>
          <p:cNvSpPr txBox="1"/>
          <p:nvPr/>
        </p:nvSpPr>
        <p:spPr>
          <a:xfrm>
            <a:off x="990600" y="4343400"/>
            <a:ext cx="6172200" cy="1200329"/>
          </a:xfrm>
          <a:prstGeom prst="rect">
            <a:avLst/>
          </a:prstGeom>
          <a:noFill/>
        </p:spPr>
        <p:txBody>
          <a:bodyPr wrap="square" rtlCol="0">
            <a:spAutoFit/>
          </a:bodyPr>
          <a:lstStyle/>
          <a:p>
            <a:r>
              <a:rPr lang="en-US" dirty="0" smtClean="0"/>
              <a:t>Be proud of your accomplishments.</a:t>
            </a:r>
          </a:p>
          <a:p>
            <a:r>
              <a:rPr lang="en-US" dirty="0" smtClean="0"/>
              <a:t>Don’t make excuses for poor grades. Figure out why your grade is low, and DO SOMETHING ABOUT IT.</a:t>
            </a:r>
          </a:p>
          <a:p>
            <a:r>
              <a:rPr lang="en-US" dirty="0" smtClean="0"/>
              <a:t>Always do your own work.</a:t>
            </a:r>
            <a:endParaRPr lang="en-US" dirty="0"/>
          </a:p>
        </p:txBody>
      </p:sp>
    </p:spTree>
    <p:extLst>
      <p:ext uri="{BB962C8B-B14F-4D97-AF65-F5344CB8AC3E}">
        <p14:creationId xmlns:p14="http://schemas.microsoft.com/office/powerpoint/2010/main" val="3563296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lker.com/cliparts/B/Y/k/6/G/P/review-notes-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09600"/>
            <a:ext cx="1485900" cy="14859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592286" y="609600"/>
            <a:ext cx="4267200" cy="1031051"/>
          </a:xfrm>
          <a:prstGeom prst="rect">
            <a:avLst/>
          </a:prstGeom>
          <a:noFill/>
        </p:spPr>
        <p:txBody>
          <a:bodyPr wrap="square" rtlCol="0">
            <a:spAutoFit/>
          </a:bodyPr>
          <a:lstStyle/>
          <a:p>
            <a:r>
              <a:rPr lang="en-US" sz="3200" b="1" dirty="0" smtClean="0"/>
              <a:t>Step Four</a:t>
            </a:r>
          </a:p>
          <a:p>
            <a:r>
              <a:rPr lang="en-US" sz="2900" b="1" dirty="0" smtClean="0"/>
              <a:t>Be Successful in Class</a:t>
            </a:r>
            <a:endParaRPr lang="en-US" sz="2900" b="1" dirty="0"/>
          </a:p>
        </p:txBody>
      </p:sp>
      <p:sp>
        <p:nvSpPr>
          <p:cNvPr id="6" name="TextBox 5"/>
          <p:cNvSpPr txBox="1"/>
          <p:nvPr/>
        </p:nvSpPr>
        <p:spPr>
          <a:xfrm>
            <a:off x="3502478" y="1828800"/>
            <a:ext cx="4425043" cy="4093428"/>
          </a:xfrm>
          <a:prstGeom prst="rect">
            <a:avLst/>
          </a:prstGeom>
          <a:noFill/>
        </p:spPr>
        <p:txBody>
          <a:bodyPr wrap="square" rtlCol="0">
            <a:spAutoFit/>
          </a:bodyPr>
          <a:lstStyle/>
          <a:p>
            <a:pPr marL="342900" indent="-342900">
              <a:buFont typeface="Wingdings" pitchFamily="2" charset="2"/>
              <a:buChar char="ü"/>
            </a:pPr>
            <a:r>
              <a:rPr lang="en-US" sz="2000" dirty="0" smtClean="0"/>
              <a:t>Be in school, on time, every day</a:t>
            </a:r>
          </a:p>
          <a:p>
            <a:pPr marL="342900" indent="-342900">
              <a:buFont typeface="Wingdings" pitchFamily="2" charset="2"/>
              <a:buChar char="ü"/>
            </a:pPr>
            <a:r>
              <a:rPr lang="en-US" sz="2000" dirty="0" smtClean="0"/>
              <a:t>Learn how to adapt to different teachers</a:t>
            </a:r>
          </a:p>
          <a:p>
            <a:pPr marL="342900" indent="-342900">
              <a:buFont typeface="Wingdings" pitchFamily="2" charset="2"/>
              <a:buChar char="ü"/>
            </a:pPr>
            <a:r>
              <a:rPr lang="en-US" sz="2000" dirty="0" smtClean="0"/>
              <a:t>Be prepared for each class</a:t>
            </a:r>
          </a:p>
          <a:p>
            <a:pPr marL="342900" indent="-342900">
              <a:buFont typeface="Wingdings" pitchFamily="2" charset="2"/>
              <a:buChar char="ü"/>
            </a:pPr>
            <a:r>
              <a:rPr lang="en-US" sz="2000" dirty="0" smtClean="0"/>
              <a:t>Sit in front of the class, if possible</a:t>
            </a:r>
          </a:p>
          <a:p>
            <a:pPr marL="342900" indent="-342900">
              <a:buFont typeface="Wingdings" pitchFamily="2" charset="2"/>
              <a:buChar char="ü"/>
            </a:pPr>
            <a:r>
              <a:rPr lang="en-US" sz="2000" dirty="0" smtClean="0"/>
              <a:t>Be aware of your body language</a:t>
            </a:r>
          </a:p>
          <a:p>
            <a:pPr marL="342900" indent="-342900">
              <a:buFont typeface="Wingdings" pitchFamily="2" charset="2"/>
              <a:buChar char="ü"/>
            </a:pPr>
            <a:r>
              <a:rPr lang="en-US" sz="2000" dirty="0" smtClean="0"/>
              <a:t>Always do your homework</a:t>
            </a:r>
          </a:p>
          <a:p>
            <a:pPr marL="342900" indent="-342900">
              <a:buFont typeface="Wingdings" pitchFamily="2" charset="2"/>
              <a:buChar char="ü"/>
            </a:pPr>
            <a:r>
              <a:rPr lang="en-US" sz="2000" dirty="0" smtClean="0"/>
              <a:t>Be a good group member</a:t>
            </a:r>
          </a:p>
          <a:p>
            <a:pPr marL="342900" indent="-342900">
              <a:buFont typeface="Wingdings" pitchFamily="2" charset="2"/>
              <a:buChar char="ü"/>
            </a:pPr>
            <a:r>
              <a:rPr lang="en-US" sz="2000" dirty="0" smtClean="0"/>
              <a:t>Participate in class</a:t>
            </a:r>
          </a:p>
          <a:p>
            <a:pPr marL="342900" indent="-342900">
              <a:buFont typeface="Wingdings" pitchFamily="2" charset="2"/>
              <a:buChar char="ü"/>
            </a:pPr>
            <a:r>
              <a:rPr lang="en-US" sz="2000" dirty="0" smtClean="0"/>
              <a:t>Treat others with respect</a:t>
            </a:r>
          </a:p>
          <a:p>
            <a:pPr marL="342900" indent="-342900">
              <a:buFont typeface="Wingdings" pitchFamily="2" charset="2"/>
              <a:buChar char="ü"/>
            </a:pPr>
            <a:r>
              <a:rPr lang="en-US" sz="2000" dirty="0" smtClean="0"/>
              <a:t>Involve your parents</a:t>
            </a:r>
          </a:p>
          <a:p>
            <a:pPr marL="342900" indent="-342900">
              <a:buFont typeface="Wingdings" pitchFamily="2" charset="2"/>
              <a:buChar char="ü"/>
            </a:pPr>
            <a:r>
              <a:rPr lang="en-US" sz="2000" dirty="0" smtClean="0"/>
              <a:t>Take responsibility for your grades</a:t>
            </a:r>
          </a:p>
          <a:p>
            <a:endParaRPr lang="en-US" sz="2000" dirty="0"/>
          </a:p>
        </p:txBody>
      </p:sp>
    </p:spTree>
    <p:extLst>
      <p:ext uri="{BB962C8B-B14F-4D97-AF65-F5344CB8AC3E}">
        <p14:creationId xmlns:p14="http://schemas.microsoft.com/office/powerpoint/2010/main" val="2733595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990600"/>
            <a:ext cx="5486400" cy="1323439"/>
          </a:xfrm>
          <a:prstGeom prst="rect">
            <a:avLst/>
          </a:prstGeom>
          <a:noFill/>
        </p:spPr>
        <p:txBody>
          <a:bodyPr wrap="square" rtlCol="0">
            <a:spAutoFit/>
          </a:bodyPr>
          <a:lstStyle/>
          <a:p>
            <a:r>
              <a:rPr lang="en-US" sz="4000" b="1" dirty="0"/>
              <a:t>Step </a:t>
            </a:r>
            <a:r>
              <a:rPr lang="en-US" sz="4000" b="1" dirty="0" smtClean="0"/>
              <a:t>Five</a:t>
            </a:r>
            <a:r>
              <a:rPr lang="en-US" sz="4000" b="1" dirty="0"/>
              <a:t/>
            </a:r>
            <a:br>
              <a:rPr lang="en-US" sz="4000" b="1" dirty="0"/>
            </a:br>
            <a:r>
              <a:rPr lang="en-US" sz="4000" b="1" dirty="0" smtClean="0"/>
              <a:t>Take Good Notes</a:t>
            </a:r>
            <a:endParaRPr lang="en-US" sz="4000" dirty="0"/>
          </a:p>
        </p:txBody>
      </p:sp>
      <p:sp>
        <p:nvSpPr>
          <p:cNvPr id="3" name="TextBox 2"/>
          <p:cNvSpPr txBox="1"/>
          <p:nvPr/>
        </p:nvSpPr>
        <p:spPr>
          <a:xfrm>
            <a:off x="1752600" y="2743200"/>
            <a:ext cx="5867400" cy="2062103"/>
          </a:xfrm>
          <a:prstGeom prst="rect">
            <a:avLst/>
          </a:prstGeom>
          <a:noFill/>
        </p:spPr>
        <p:txBody>
          <a:bodyPr wrap="square" rtlCol="0">
            <a:spAutoFit/>
          </a:bodyPr>
          <a:lstStyle/>
          <a:p>
            <a:r>
              <a:rPr lang="en-US" sz="3200" dirty="0" smtClean="0"/>
              <a:t>Tests usually cover material that’s been presented in class. It is, therefore, important to have good notes from which to study.</a:t>
            </a:r>
            <a:endParaRPr lang="en-US" sz="3200" dirty="0"/>
          </a:p>
        </p:txBody>
      </p:sp>
    </p:spTree>
    <p:extLst>
      <p:ext uri="{BB962C8B-B14F-4D97-AF65-F5344CB8AC3E}">
        <p14:creationId xmlns:p14="http://schemas.microsoft.com/office/powerpoint/2010/main" val="3476773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400"/>
            <a:ext cx="3762568" cy="523220"/>
          </a:xfrm>
          <a:prstGeom prst="rect">
            <a:avLst/>
          </a:prstGeom>
        </p:spPr>
        <p:txBody>
          <a:bodyPr wrap="none">
            <a:spAutoFit/>
          </a:bodyPr>
          <a:lstStyle/>
          <a:p>
            <a:r>
              <a:rPr lang="en-US" sz="2800" b="1" dirty="0" smtClean="0"/>
              <a:t>Be an Active </a:t>
            </a:r>
            <a:r>
              <a:rPr lang="en-US" sz="2800" b="1" dirty="0"/>
              <a:t>L</a:t>
            </a:r>
            <a:r>
              <a:rPr lang="en-US" sz="2800" b="1" dirty="0" smtClean="0"/>
              <a:t>istener</a:t>
            </a:r>
            <a:endParaRPr lang="en-US" sz="2800" b="1" dirty="0"/>
          </a:p>
        </p:txBody>
      </p:sp>
      <p:sp>
        <p:nvSpPr>
          <p:cNvPr id="3" name="TextBox 2"/>
          <p:cNvSpPr txBox="1"/>
          <p:nvPr/>
        </p:nvSpPr>
        <p:spPr>
          <a:xfrm>
            <a:off x="626330" y="1752600"/>
            <a:ext cx="7298470" cy="1477328"/>
          </a:xfrm>
          <a:prstGeom prst="rect">
            <a:avLst/>
          </a:prstGeom>
          <a:noFill/>
        </p:spPr>
        <p:txBody>
          <a:bodyPr wrap="square" rtlCol="0">
            <a:spAutoFit/>
          </a:bodyPr>
          <a:lstStyle/>
          <a:p>
            <a:r>
              <a:rPr lang="en-US" dirty="0" smtClean="0"/>
              <a:t>What’s the difference between being a passive listener and an active listener?</a:t>
            </a:r>
          </a:p>
          <a:p>
            <a:endParaRPr lang="en-US" dirty="0"/>
          </a:p>
          <a:p>
            <a:r>
              <a:rPr lang="en-US" dirty="0" smtClean="0"/>
              <a:t>When you are actively listening in class, you aren’t just hearing the words the teacher is saying, you’re also thinking about and trying to understand the information that’s being presented.</a:t>
            </a:r>
          </a:p>
        </p:txBody>
      </p:sp>
      <p:sp>
        <p:nvSpPr>
          <p:cNvPr id="4" name="Rectangle 3"/>
          <p:cNvSpPr/>
          <p:nvPr/>
        </p:nvSpPr>
        <p:spPr>
          <a:xfrm>
            <a:off x="685800" y="3581400"/>
            <a:ext cx="6500698" cy="523220"/>
          </a:xfrm>
          <a:prstGeom prst="rect">
            <a:avLst/>
          </a:prstGeom>
        </p:spPr>
        <p:txBody>
          <a:bodyPr wrap="none">
            <a:spAutoFit/>
          </a:bodyPr>
          <a:lstStyle/>
          <a:p>
            <a:r>
              <a:rPr lang="en-US" sz="2800" b="1" dirty="0" smtClean="0"/>
              <a:t>Take Notes to </a:t>
            </a:r>
            <a:r>
              <a:rPr lang="en-US" sz="2800" b="1" dirty="0"/>
              <a:t>H</a:t>
            </a:r>
            <a:r>
              <a:rPr lang="en-US" sz="2800" b="1" dirty="0" smtClean="0"/>
              <a:t>elp </a:t>
            </a:r>
            <a:r>
              <a:rPr lang="en-US" sz="2800" b="1" dirty="0"/>
              <a:t>Y</a:t>
            </a:r>
            <a:r>
              <a:rPr lang="en-US" sz="2800" b="1" dirty="0" smtClean="0"/>
              <a:t>ou </a:t>
            </a:r>
            <a:r>
              <a:rPr lang="en-US" sz="2800" b="1" dirty="0"/>
              <a:t>P</a:t>
            </a:r>
            <a:r>
              <a:rPr lang="en-US" sz="2800" b="1" dirty="0" smtClean="0"/>
              <a:t>ay Attention</a:t>
            </a:r>
            <a:endParaRPr lang="en-US" sz="2800" b="1" dirty="0"/>
          </a:p>
        </p:txBody>
      </p:sp>
      <p:sp>
        <p:nvSpPr>
          <p:cNvPr id="5" name="TextBox 4"/>
          <p:cNvSpPr txBox="1"/>
          <p:nvPr/>
        </p:nvSpPr>
        <p:spPr>
          <a:xfrm>
            <a:off x="762000" y="4038600"/>
            <a:ext cx="7239000" cy="1477328"/>
          </a:xfrm>
          <a:prstGeom prst="rect">
            <a:avLst/>
          </a:prstGeom>
          <a:noFill/>
        </p:spPr>
        <p:txBody>
          <a:bodyPr wrap="square" rtlCol="0">
            <a:spAutoFit/>
          </a:bodyPr>
          <a:lstStyle/>
          <a:p>
            <a:r>
              <a:rPr lang="en-US" dirty="0" smtClean="0"/>
              <a:t>You can think much faster than anyone can talk. This is one of the reasons that your mind sometimes wanders when you’re listening in class.  When you take notes, however, your mind has something additional to do, and you don’t have time to think about anything else. Taking notes, therefore, helps you stay focused.</a:t>
            </a:r>
            <a:endParaRPr lang="en-US" dirty="0"/>
          </a:p>
        </p:txBody>
      </p:sp>
    </p:spTree>
    <p:extLst>
      <p:ext uri="{BB962C8B-B14F-4D97-AF65-F5344CB8AC3E}">
        <p14:creationId xmlns:p14="http://schemas.microsoft.com/office/powerpoint/2010/main" val="2308174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400"/>
            <a:ext cx="5846197" cy="523220"/>
          </a:xfrm>
          <a:prstGeom prst="rect">
            <a:avLst/>
          </a:prstGeom>
        </p:spPr>
        <p:txBody>
          <a:bodyPr wrap="none">
            <a:spAutoFit/>
          </a:bodyPr>
          <a:lstStyle/>
          <a:p>
            <a:r>
              <a:rPr lang="en-US" sz="2800" b="1" dirty="0" smtClean="0"/>
              <a:t>Recognize Important Information</a:t>
            </a:r>
            <a:endParaRPr lang="en-US" sz="2800" b="1" dirty="0"/>
          </a:p>
        </p:txBody>
      </p:sp>
      <p:sp>
        <p:nvSpPr>
          <p:cNvPr id="3" name="TextBox 2"/>
          <p:cNvSpPr txBox="1"/>
          <p:nvPr/>
        </p:nvSpPr>
        <p:spPr>
          <a:xfrm>
            <a:off x="685800" y="2819400"/>
            <a:ext cx="3412270" cy="1477328"/>
          </a:xfrm>
          <a:prstGeom prst="rect">
            <a:avLst/>
          </a:prstGeom>
          <a:noFill/>
        </p:spPr>
        <p:txBody>
          <a:bodyPr wrap="square" rtlCol="0">
            <a:spAutoFit/>
          </a:bodyPr>
          <a:lstStyle/>
          <a:p>
            <a:pPr marL="285750" indent="-285750">
              <a:buFont typeface="Wingdings" charset="2"/>
              <a:buChar char="ü"/>
            </a:pPr>
            <a:r>
              <a:rPr lang="en-US" dirty="0" smtClean="0"/>
              <a:t>Hear a change in your teacher’s voice</a:t>
            </a:r>
          </a:p>
          <a:p>
            <a:pPr marL="285750" indent="-285750">
              <a:buFont typeface="Wingdings" charset="2"/>
              <a:buChar char="ü"/>
            </a:pPr>
            <a:r>
              <a:rPr lang="en-US" dirty="0" smtClean="0"/>
              <a:t>Anything your teacher writes on the board</a:t>
            </a:r>
          </a:p>
          <a:p>
            <a:pPr marL="285750" indent="-285750">
              <a:buFont typeface="Wingdings" charset="2"/>
              <a:buChar char="ü"/>
            </a:pPr>
            <a:r>
              <a:rPr lang="en-US" dirty="0" smtClean="0"/>
              <a:t>Highlight, star, underline, etc.</a:t>
            </a:r>
          </a:p>
        </p:txBody>
      </p:sp>
      <p:sp>
        <p:nvSpPr>
          <p:cNvPr id="5" name="TextBox 4"/>
          <p:cNvSpPr txBox="1"/>
          <p:nvPr/>
        </p:nvSpPr>
        <p:spPr>
          <a:xfrm>
            <a:off x="762000" y="3429000"/>
            <a:ext cx="7239000" cy="369332"/>
          </a:xfrm>
          <a:prstGeom prst="rect">
            <a:avLst/>
          </a:prstGeom>
          <a:noFill/>
        </p:spPr>
        <p:txBody>
          <a:bodyPr wrap="square" rtlCol="0">
            <a:spAutoFit/>
          </a:bodyPr>
          <a:lstStyle/>
          <a:p>
            <a:r>
              <a:rPr lang="en-US" dirty="0" smtClean="0"/>
              <a:t>.</a:t>
            </a:r>
            <a:endParaRPr lang="en-US" dirty="0"/>
          </a:p>
        </p:txBody>
      </p:sp>
      <p:sp>
        <p:nvSpPr>
          <p:cNvPr id="7" name="Rectangle 6"/>
          <p:cNvSpPr/>
          <p:nvPr/>
        </p:nvSpPr>
        <p:spPr>
          <a:xfrm>
            <a:off x="685800" y="2895600"/>
            <a:ext cx="6324600" cy="523220"/>
          </a:xfrm>
          <a:prstGeom prst="rect">
            <a:avLst/>
          </a:prstGeom>
        </p:spPr>
        <p:txBody>
          <a:bodyPr wrap="square">
            <a:spAutoFit/>
          </a:bodyPr>
          <a:lstStyle/>
          <a:p>
            <a:endParaRPr lang="en-US" sz="2800" b="1" dirty="0"/>
          </a:p>
        </p:txBody>
      </p:sp>
      <p:pic>
        <p:nvPicPr>
          <p:cNvPr id="8" name="Picture 7"/>
          <p:cNvPicPr>
            <a:picLocks noChangeAspect="1"/>
          </p:cNvPicPr>
          <p:nvPr/>
        </p:nvPicPr>
        <p:blipFill>
          <a:blip r:embed="rId3"/>
          <a:stretch>
            <a:fillRect/>
          </a:stretch>
        </p:blipFill>
        <p:spPr>
          <a:xfrm>
            <a:off x="4191000" y="2209800"/>
            <a:ext cx="3931705" cy="3017584"/>
          </a:xfrm>
          <a:prstGeom prst="rect">
            <a:avLst/>
          </a:prstGeom>
        </p:spPr>
      </p:pic>
    </p:spTree>
    <p:extLst>
      <p:ext uri="{BB962C8B-B14F-4D97-AF65-F5344CB8AC3E}">
        <p14:creationId xmlns:p14="http://schemas.microsoft.com/office/powerpoint/2010/main" val="1839979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066800"/>
            <a:ext cx="5882139" cy="523220"/>
          </a:xfrm>
          <a:prstGeom prst="rect">
            <a:avLst/>
          </a:prstGeom>
        </p:spPr>
        <p:txBody>
          <a:bodyPr wrap="none">
            <a:spAutoFit/>
          </a:bodyPr>
          <a:lstStyle/>
          <a:p>
            <a:r>
              <a:rPr lang="en-US" sz="2800" b="1" dirty="0"/>
              <a:t>Take Notes That Are Easy to Read</a:t>
            </a:r>
          </a:p>
        </p:txBody>
      </p:sp>
      <p:sp>
        <p:nvSpPr>
          <p:cNvPr id="3" name="TextBox 2"/>
          <p:cNvSpPr txBox="1"/>
          <p:nvPr/>
        </p:nvSpPr>
        <p:spPr>
          <a:xfrm>
            <a:off x="1524000" y="2209800"/>
            <a:ext cx="6477000" cy="3416320"/>
          </a:xfrm>
          <a:prstGeom prst="rect">
            <a:avLst/>
          </a:prstGeom>
          <a:noFill/>
        </p:spPr>
        <p:txBody>
          <a:bodyPr wrap="square" rtlCol="0">
            <a:spAutoFit/>
          </a:bodyPr>
          <a:lstStyle/>
          <a:p>
            <a:pPr marL="285750" indent="-285750">
              <a:buFont typeface="Wingdings" charset="2"/>
              <a:buChar char="ü"/>
            </a:pPr>
            <a:r>
              <a:rPr lang="en-US" dirty="0" smtClean="0"/>
              <a:t>Put the name of the class, the date, and the page number at the top of each page of notes.</a:t>
            </a:r>
          </a:p>
          <a:p>
            <a:pPr marL="285750" indent="-285750">
              <a:buFont typeface="Wingdings" charset="2"/>
              <a:buChar char="ü"/>
            </a:pPr>
            <a:r>
              <a:rPr lang="en-US" dirty="0" smtClean="0"/>
              <a:t>Put the subject of your notes at the top of the page</a:t>
            </a:r>
          </a:p>
          <a:p>
            <a:pPr marL="285750" indent="-285750">
              <a:buFont typeface="Wingdings" charset="2"/>
              <a:buChar char="ü"/>
            </a:pPr>
            <a:r>
              <a:rPr lang="en-US" dirty="0" smtClean="0"/>
              <a:t>Skip lines between topics and only use one side of the paper</a:t>
            </a:r>
          </a:p>
          <a:p>
            <a:pPr marL="285750" indent="-285750">
              <a:buFont typeface="Wingdings" charset="2"/>
              <a:buChar char="ü"/>
            </a:pPr>
            <a:r>
              <a:rPr lang="en-US" dirty="0" smtClean="0"/>
              <a:t>Use symbols and abbreviations whenever possible. For example:</a:t>
            </a:r>
          </a:p>
          <a:p>
            <a:pPr marL="285750" indent="-285750">
              <a:buFont typeface="Wingdings" charset="2"/>
              <a:buChar char="ü"/>
            </a:pPr>
            <a:endParaRPr lang="en-US" dirty="0"/>
          </a:p>
          <a:p>
            <a:r>
              <a:rPr lang="en-US" dirty="0" smtClean="0"/>
              <a:t>	= equal		</a:t>
            </a:r>
            <a:r>
              <a:rPr lang="en-US" dirty="0" smtClean="0">
                <a:sym typeface="Wingdings"/>
              </a:rPr>
              <a:t> resulting in</a:t>
            </a:r>
          </a:p>
          <a:p>
            <a:r>
              <a:rPr lang="en-US" dirty="0">
                <a:sym typeface="Wingdings"/>
              </a:rPr>
              <a:t>	</a:t>
            </a:r>
            <a:r>
              <a:rPr lang="en-US" dirty="0" smtClean="0">
                <a:sym typeface="Wingdings"/>
              </a:rPr>
              <a:t>w with		w/in within</a:t>
            </a:r>
          </a:p>
          <a:p>
            <a:r>
              <a:rPr lang="en-US" dirty="0">
                <a:sym typeface="Wingdings"/>
              </a:rPr>
              <a:t>	</a:t>
            </a:r>
            <a:r>
              <a:rPr lang="en-US" dirty="0" smtClean="0">
                <a:sym typeface="Wingdings"/>
              </a:rPr>
              <a:t>b/c because	</a:t>
            </a:r>
            <a:r>
              <a:rPr lang="en-US" dirty="0" err="1" smtClean="0">
                <a:sym typeface="Wingdings"/>
              </a:rPr>
              <a:t>esp</a:t>
            </a:r>
            <a:r>
              <a:rPr lang="en-US" dirty="0" smtClean="0">
                <a:sym typeface="Wingdings"/>
              </a:rPr>
              <a:t> especially</a:t>
            </a:r>
          </a:p>
          <a:p>
            <a:r>
              <a:rPr lang="en-US" dirty="0">
                <a:sym typeface="Wingdings"/>
              </a:rPr>
              <a:t>	</a:t>
            </a:r>
            <a:r>
              <a:rPr lang="en-US" dirty="0" smtClean="0">
                <a:sym typeface="Wingdings"/>
              </a:rPr>
              <a:t>&lt; less than	* most importantly</a:t>
            </a:r>
          </a:p>
          <a:p>
            <a:endParaRPr lang="en-US" dirty="0" smtClean="0">
              <a:sym typeface="Wingdings"/>
            </a:endParaRPr>
          </a:p>
          <a:p>
            <a:pPr marL="285750" indent="-285750">
              <a:buFont typeface="Wingdings" charset="2"/>
              <a:buChar char="ü"/>
            </a:pPr>
            <a:r>
              <a:rPr lang="en-US" dirty="0" smtClean="0">
                <a:sym typeface="Wingdings"/>
              </a:rPr>
              <a:t>Leave a wide margin for key words</a:t>
            </a:r>
            <a:endParaRPr lang="en-US" dirty="0"/>
          </a:p>
        </p:txBody>
      </p:sp>
    </p:spTree>
    <p:extLst>
      <p:ext uri="{BB962C8B-B14F-4D97-AF65-F5344CB8AC3E}">
        <p14:creationId xmlns:p14="http://schemas.microsoft.com/office/powerpoint/2010/main" val="28390828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295400"/>
            <a:ext cx="6843290" cy="523220"/>
          </a:xfrm>
          <a:prstGeom prst="rect">
            <a:avLst/>
          </a:prstGeom>
        </p:spPr>
        <p:txBody>
          <a:bodyPr wrap="none">
            <a:spAutoFit/>
          </a:bodyPr>
          <a:lstStyle/>
          <a:p>
            <a:r>
              <a:rPr lang="en-US" sz="2800" b="1" dirty="0" smtClean="0"/>
              <a:t>Go Over Your Notes as Soon as Possible</a:t>
            </a:r>
          </a:p>
        </p:txBody>
      </p:sp>
      <p:sp>
        <p:nvSpPr>
          <p:cNvPr id="3" name="TextBox 2"/>
          <p:cNvSpPr txBox="1"/>
          <p:nvPr/>
        </p:nvSpPr>
        <p:spPr>
          <a:xfrm>
            <a:off x="1295400" y="2209800"/>
            <a:ext cx="6629400" cy="1200329"/>
          </a:xfrm>
          <a:prstGeom prst="rect">
            <a:avLst/>
          </a:prstGeom>
          <a:noFill/>
        </p:spPr>
        <p:txBody>
          <a:bodyPr wrap="square" rtlCol="0">
            <a:spAutoFit/>
          </a:bodyPr>
          <a:lstStyle/>
          <a:p>
            <a:r>
              <a:rPr lang="en-US" dirty="0" smtClean="0"/>
              <a:t>While the information is still fresh in your mind, take five minutes to go over your notes. Redo anything that’s confusing, fill in the spaces, and make sure that you have all your key words written in the left-hand margins.</a:t>
            </a:r>
            <a:endParaRPr lang="en-US" dirty="0"/>
          </a:p>
        </p:txBody>
      </p:sp>
      <p:pic>
        <p:nvPicPr>
          <p:cNvPr id="4" name="Picture 3"/>
          <p:cNvPicPr>
            <a:picLocks noChangeAspect="1"/>
          </p:cNvPicPr>
          <p:nvPr/>
        </p:nvPicPr>
        <p:blipFill>
          <a:blip r:embed="rId3"/>
          <a:stretch>
            <a:fillRect/>
          </a:stretch>
        </p:blipFill>
        <p:spPr>
          <a:xfrm>
            <a:off x="3429000" y="3352800"/>
            <a:ext cx="3289300" cy="2463800"/>
          </a:xfrm>
          <a:prstGeom prst="rect">
            <a:avLst/>
          </a:prstGeom>
        </p:spPr>
      </p:pic>
    </p:spTree>
    <p:extLst>
      <p:ext uri="{BB962C8B-B14F-4D97-AF65-F5344CB8AC3E}">
        <p14:creationId xmlns:p14="http://schemas.microsoft.com/office/powerpoint/2010/main" val="17296401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143000"/>
            <a:ext cx="7323339" cy="523220"/>
          </a:xfrm>
          <a:prstGeom prst="rect">
            <a:avLst/>
          </a:prstGeom>
        </p:spPr>
        <p:txBody>
          <a:bodyPr wrap="none">
            <a:spAutoFit/>
          </a:bodyPr>
          <a:lstStyle/>
          <a:p>
            <a:r>
              <a:rPr lang="en-US" sz="2800" b="1" dirty="0" smtClean="0"/>
              <a:t>Get Copies of Class Notes if  You’re Absent</a:t>
            </a:r>
            <a:endParaRPr lang="en-US" sz="2800" b="1" dirty="0"/>
          </a:p>
        </p:txBody>
      </p:sp>
      <p:sp>
        <p:nvSpPr>
          <p:cNvPr id="3" name="TextBox 2"/>
          <p:cNvSpPr txBox="1"/>
          <p:nvPr/>
        </p:nvSpPr>
        <p:spPr>
          <a:xfrm>
            <a:off x="1600200" y="1905000"/>
            <a:ext cx="6019800" cy="923330"/>
          </a:xfrm>
          <a:prstGeom prst="rect">
            <a:avLst/>
          </a:prstGeom>
          <a:noFill/>
        </p:spPr>
        <p:txBody>
          <a:bodyPr wrap="square" rtlCol="0">
            <a:spAutoFit/>
          </a:bodyPr>
          <a:lstStyle/>
          <a:p>
            <a:r>
              <a:rPr lang="en-US" dirty="0" smtClean="0"/>
              <a:t>If you miss a class, it is YOUR responsibility to ask your teacher about assignments, hand-outs, etc. It is also your responsibility to make up any work that you’ve missed.</a:t>
            </a:r>
            <a:endParaRPr lang="en-US" dirty="0"/>
          </a:p>
        </p:txBody>
      </p:sp>
      <p:pic>
        <p:nvPicPr>
          <p:cNvPr id="4" name="Picture 3"/>
          <p:cNvPicPr>
            <a:picLocks noChangeAspect="1"/>
          </p:cNvPicPr>
          <p:nvPr/>
        </p:nvPicPr>
        <p:blipFill>
          <a:blip r:embed="rId2"/>
          <a:stretch>
            <a:fillRect/>
          </a:stretch>
        </p:blipFill>
        <p:spPr>
          <a:xfrm>
            <a:off x="2514600" y="2965111"/>
            <a:ext cx="4495800" cy="2827359"/>
          </a:xfrm>
          <a:prstGeom prst="rect">
            <a:avLst/>
          </a:prstGeom>
        </p:spPr>
      </p:pic>
    </p:spTree>
    <p:extLst>
      <p:ext uri="{BB962C8B-B14F-4D97-AF65-F5344CB8AC3E}">
        <p14:creationId xmlns:p14="http://schemas.microsoft.com/office/powerpoint/2010/main" val="11012280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lker.com/cliparts/B/Y/k/6/G/P/review-notes-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95400"/>
            <a:ext cx="1485900" cy="14859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581400" y="1295400"/>
            <a:ext cx="4267200" cy="1031051"/>
          </a:xfrm>
          <a:prstGeom prst="rect">
            <a:avLst/>
          </a:prstGeom>
          <a:noFill/>
        </p:spPr>
        <p:txBody>
          <a:bodyPr wrap="square" rtlCol="0">
            <a:spAutoFit/>
          </a:bodyPr>
          <a:lstStyle/>
          <a:p>
            <a:r>
              <a:rPr lang="en-US" sz="3200" b="1" dirty="0" smtClean="0"/>
              <a:t>Step Five</a:t>
            </a:r>
          </a:p>
          <a:p>
            <a:r>
              <a:rPr lang="en-US" sz="2900" b="1" dirty="0" smtClean="0"/>
              <a:t>Take Good Notes</a:t>
            </a:r>
            <a:endParaRPr lang="en-US" sz="2900" b="1" dirty="0"/>
          </a:p>
        </p:txBody>
      </p:sp>
      <p:sp>
        <p:nvSpPr>
          <p:cNvPr id="6" name="TextBox 5"/>
          <p:cNvSpPr txBox="1"/>
          <p:nvPr/>
        </p:nvSpPr>
        <p:spPr>
          <a:xfrm>
            <a:off x="2933700" y="2971800"/>
            <a:ext cx="4425043" cy="2862322"/>
          </a:xfrm>
          <a:prstGeom prst="rect">
            <a:avLst/>
          </a:prstGeom>
          <a:noFill/>
        </p:spPr>
        <p:txBody>
          <a:bodyPr wrap="square" rtlCol="0">
            <a:spAutoFit/>
          </a:bodyPr>
          <a:lstStyle/>
          <a:p>
            <a:pPr marL="342900" indent="-342900">
              <a:buFont typeface="Wingdings" pitchFamily="2" charset="2"/>
              <a:buChar char="ü"/>
            </a:pPr>
            <a:r>
              <a:rPr lang="en-US" sz="2000" dirty="0" smtClean="0"/>
              <a:t>Be an active listener</a:t>
            </a:r>
          </a:p>
          <a:p>
            <a:pPr marL="342900" indent="-342900">
              <a:buFont typeface="Wingdings" pitchFamily="2" charset="2"/>
              <a:buChar char="ü"/>
            </a:pPr>
            <a:r>
              <a:rPr lang="en-US" sz="2000" dirty="0" smtClean="0"/>
              <a:t>Take notes to help you pay attention</a:t>
            </a:r>
          </a:p>
          <a:p>
            <a:pPr marL="342900" indent="-342900">
              <a:buFont typeface="Wingdings" pitchFamily="2" charset="2"/>
              <a:buChar char="ü"/>
            </a:pPr>
            <a:r>
              <a:rPr lang="en-US" sz="2000" dirty="0" smtClean="0"/>
              <a:t>Recognize important information</a:t>
            </a:r>
          </a:p>
          <a:p>
            <a:pPr marL="342900" indent="-342900">
              <a:buFont typeface="Wingdings" pitchFamily="2" charset="2"/>
              <a:buChar char="ü"/>
            </a:pPr>
            <a:r>
              <a:rPr lang="en-US" sz="2000" dirty="0" smtClean="0"/>
              <a:t>Take notes that are easy to read</a:t>
            </a:r>
          </a:p>
          <a:p>
            <a:pPr marL="342900" indent="-342900">
              <a:buFont typeface="Wingdings" pitchFamily="2" charset="2"/>
              <a:buChar char="ü"/>
            </a:pPr>
            <a:r>
              <a:rPr lang="en-US" sz="2000" dirty="0" smtClean="0"/>
              <a:t>Go over your notes as soon as possible</a:t>
            </a:r>
          </a:p>
          <a:p>
            <a:pPr marL="342900" indent="-342900">
              <a:buFont typeface="Wingdings" pitchFamily="2" charset="2"/>
              <a:buChar char="ü"/>
            </a:pPr>
            <a:r>
              <a:rPr lang="en-US" sz="2000" dirty="0" smtClean="0"/>
              <a:t>Get copies of class notes if you are absent</a:t>
            </a:r>
          </a:p>
          <a:p>
            <a:endParaRPr lang="en-US" sz="2000" dirty="0"/>
          </a:p>
        </p:txBody>
      </p:sp>
    </p:spTree>
    <p:extLst>
      <p:ext uri="{BB962C8B-B14F-4D97-AF65-F5344CB8AC3E}">
        <p14:creationId xmlns:p14="http://schemas.microsoft.com/office/powerpoint/2010/main" val="1159348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990600"/>
            <a:ext cx="5486400" cy="2554545"/>
          </a:xfrm>
          <a:prstGeom prst="rect">
            <a:avLst/>
          </a:prstGeom>
          <a:noFill/>
        </p:spPr>
        <p:txBody>
          <a:bodyPr wrap="square" rtlCol="0">
            <a:spAutoFit/>
          </a:bodyPr>
          <a:lstStyle/>
          <a:p>
            <a:r>
              <a:rPr lang="en-US" sz="4000" b="1" dirty="0"/>
              <a:t>Step </a:t>
            </a:r>
            <a:r>
              <a:rPr lang="en-US" sz="4000" b="1" dirty="0" smtClean="0"/>
              <a:t>Six</a:t>
            </a:r>
            <a:r>
              <a:rPr lang="en-US" sz="4000" b="1" dirty="0"/>
              <a:t/>
            </a:r>
            <a:br>
              <a:rPr lang="en-US" sz="4000" b="1" dirty="0"/>
            </a:br>
            <a:r>
              <a:rPr lang="en-US" sz="4000" b="1" dirty="0" smtClean="0"/>
              <a:t>Know How to Read a Textbook</a:t>
            </a:r>
          </a:p>
          <a:p>
            <a:endParaRPr lang="en-US" sz="4000" dirty="0"/>
          </a:p>
        </p:txBody>
      </p:sp>
      <p:sp>
        <p:nvSpPr>
          <p:cNvPr id="3" name="TextBox 2"/>
          <p:cNvSpPr txBox="1"/>
          <p:nvPr/>
        </p:nvSpPr>
        <p:spPr>
          <a:xfrm>
            <a:off x="1752600" y="3124200"/>
            <a:ext cx="5867400" cy="2062103"/>
          </a:xfrm>
          <a:prstGeom prst="rect">
            <a:avLst/>
          </a:prstGeom>
          <a:noFill/>
        </p:spPr>
        <p:txBody>
          <a:bodyPr wrap="square" rtlCol="0">
            <a:spAutoFit/>
          </a:bodyPr>
          <a:lstStyle/>
          <a:p>
            <a:r>
              <a:rPr lang="en-US" sz="3200" dirty="0" smtClean="0"/>
              <a:t>Textbook authors have already done the work for you.</a:t>
            </a:r>
          </a:p>
          <a:p>
            <a:endParaRPr lang="en-US" sz="3200" dirty="0" smtClean="0"/>
          </a:p>
          <a:p>
            <a:r>
              <a:rPr lang="en-US" sz="3200" dirty="0" smtClean="0"/>
              <a:t>How??</a:t>
            </a:r>
            <a:endParaRPr lang="en-US" sz="3200" dirty="0"/>
          </a:p>
        </p:txBody>
      </p:sp>
    </p:spTree>
    <p:extLst>
      <p:ext uri="{BB962C8B-B14F-4D97-AF65-F5344CB8AC3E}">
        <p14:creationId xmlns:p14="http://schemas.microsoft.com/office/powerpoint/2010/main" val="1369604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b="1" dirty="0" smtClean="0"/>
              <a:t>Step One</a:t>
            </a:r>
            <a:br>
              <a:rPr lang="en-US" sz="4000" b="1" dirty="0" smtClean="0"/>
            </a:br>
            <a:r>
              <a:rPr lang="en-US" sz="4000" b="1" dirty="0" smtClean="0"/>
              <a:t>Believe in yourself</a:t>
            </a:r>
            <a:endParaRPr lang="en-US" sz="4000" b="1" dirty="0"/>
          </a:p>
        </p:txBody>
      </p:sp>
      <p:sp>
        <p:nvSpPr>
          <p:cNvPr id="2" name="Content Placeholder 1"/>
          <p:cNvSpPr>
            <a:spLocks noGrp="1"/>
          </p:cNvSpPr>
          <p:nvPr>
            <p:ph sz="quarter" idx="13"/>
          </p:nvPr>
        </p:nvSpPr>
        <p:spPr>
          <a:xfrm>
            <a:off x="304800" y="2514600"/>
            <a:ext cx="7924800" cy="2438400"/>
          </a:xfrm>
        </p:spPr>
        <p:txBody>
          <a:bodyPr>
            <a:noAutofit/>
          </a:bodyPr>
          <a:lstStyle/>
          <a:p>
            <a:pPr indent="0" algn="ctr">
              <a:buNone/>
            </a:pPr>
            <a:r>
              <a:rPr lang="en-US" sz="4400" dirty="0" smtClean="0"/>
              <a:t>“To Succeed, we must first believe that we can” </a:t>
            </a:r>
          </a:p>
          <a:p>
            <a:pPr indent="0" algn="ctr">
              <a:buNone/>
            </a:pPr>
            <a:r>
              <a:rPr lang="en-US" sz="1200" dirty="0" smtClean="0"/>
              <a:t>– Michael </a:t>
            </a:r>
            <a:r>
              <a:rPr lang="en-US" sz="1200" dirty="0" err="1" smtClean="0"/>
              <a:t>Korda</a:t>
            </a:r>
            <a:r>
              <a:rPr lang="en-US" sz="1200" dirty="0" smtClean="0"/>
              <a:t>, Author</a:t>
            </a:r>
          </a:p>
        </p:txBody>
      </p:sp>
    </p:spTree>
    <p:extLst>
      <p:ext uri="{BB962C8B-B14F-4D97-AF65-F5344CB8AC3E}">
        <p14:creationId xmlns:p14="http://schemas.microsoft.com/office/powerpoint/2010/main" val="599198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143000"/>
            <a:ext cx="3328130" cy="523220"/>
          </a:xfrm>
          <a:prstGeom prst="rect">
            <a:avLst/>
          </a:prstGeom>
        </p:spPr>
        <p:txBody>
          <a:bodyPr wrap="none">
            <a:spAutoFit/>
          </a:bodyPr>
          <a:lstStyle/>
          <a:p>
            <a:r>
              <a:rPr lang="en-US" sz="2800" b="1" dirty="0" smtClean="0"/>
              <a:t>Scan, Read, Review</a:t>
            </a:r>
            <a:endParaRPr lang="en-US" sz="2800" b="1" dirty="0"/>
          </a:p>
        </p:txBody>
      </p:sp>
      <p:sp>
        <p:nvSpPr>
          <p:cNvPr id="3" name="TextBox 2"/>
          <p:cNvSpPr txBox="1"/>
          <p:nvPr/>
        </p:nvSpPr>
        <p:spPr>
          <a:xfrm>
            <a:off x="1600200" y="1905000"/>
            <a:ext cx="6019800" cy="2862323"/>
          </a:xfrm>
          <a:prstGeom prst="rect">
            <a:avLst/>
          </a:prstGeom>
          <a:noFill/>
        </p:spPr>
        <p:txBody>
          <a:bodyPr wrap="square" rtlCol="0">
            <a:spAutoFit/>
          </a:bodyPr>
          <a:lstStyle/>
          <a:p>
            <a:r>
              <a:rPr lang="en-US" dirty="0" smtClean="0"/>
              <a:t>Scan:  gives you a quick overview of the material</a:t>
            </a:r>
          </a:p>
          <a:p>
            <a:pPr marL="285750" indent="-285750">
              <a:buFont typeface="Arial"/>
              <a:buChar char="•"/>
            </a:pPr>
            <a:r>
              <a:rPr lang="en-US" dirty="0" smtClean="0"/>
              <a:t>read the title, subtitles, and everything bold and in italics</a:t>
            </a:r>
          </a:p>
          <a:p>
            <a:pPr marL="285750" indent="-285750">
              <a:buFont typeface="Arial"/>
              <a:buChar char="•"/>
            </a:pPr>
            <a:endParaRPr lang="en-US" dirty="0"/>
          </a:p>
          <a:p>
            <a:r>
              <a:rPr lang="en-US" dirty="0" smtClean="0"/>
              <a:t>Read: for purpose, when you do your comprehension improves and it’s easier to stay focused.  For example, turn all boldfaced subtitles into questions. As you read through the section try to answer your question.</a:t>
            </a:r>
          </a:p>
          <a:p>
            <a:endParaRPr lang="en-US" dirty="0"/>
          </a:p>
          <a:p>
            <a:r>
              <a:rPr lang="en-US" dirty="0" smtClean="0"/>
              <a:t>Review: Taking a few minutes for review will make a huge difference in what you are able to remember later.</a:t>
            </a:r>
            <a:endParaRPr lang="en-US" dirty="0"/>
          </a:p>
        </p:txBody>
      </p:sp>
    </p:spTree>
    <p:extLst>
      <p:ext uri="{BB962C8B-B14F-4D97-AF65-F5344CB8AC3E}">
        <p14:creationId xmlns:p14="http://schemas.microsoft.com/office/powerpoint/2010/main" val="37997796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lker.com/cliparts/B/Y/k/6/G/P/review-notes-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1485900" cy="14859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581400" y="1295400"/>
            <a:ext cx="4267200" cy="1477328"/>
          </a:xfrm>
          <a:prstGeom prst="rect">
            <a:avLst/>
          </a:prstGeom>
          <a:noFill/>
        </p:spPr>
        <p:txBody>
          <a:bodyPr wrap="square" rtlCol="0">
            <a:spAutoFit/>
          </a:bodyPr>
          <a:lstStyle/>
          <a:p>
            <a:r>
              <a:rPr lang="en-US" sz="3200" b="1" dirty="0" smtClean="0"/>
              <a:t>Step Six</a:t>
            </a:r>
          </a:p>
          <a:p>
            <a:r>
              <a:rPr lang="en-US" sz="2900" b="1" dirty="0" smtClean="0"/>
              <a:t>Know How to Read a Book</a:t>
            </a:r>
            <a:endParaRPr lang="en-US" sz="2900" b="1" dirty="0"/>
          </a:p>
        </p:txBody>
      </p:sp>
      <p:sp>
        <p:nvSpPr>
          <p:cNvPr id="6" name="TextBox 5"/>
          <p:cNvSpPr txBox="1"/>
          <p:nvPr/>
        </p:nvSpPr>
        <p:spPr>
          <a:xfrm>
            <a:off x="2133600" y="2971800"/>
            <a:ext cx="5225143" cy="1938992"/>
          </a:xfrm>
          <a:prstGeom prst="rect">
            <a:avLst/>
          </a:prstGeom>
          <a:noFill/>
        </p:spPr>
        <p:txBody>
          <a:bodyPr wrap="square" rtlCol="0">
            <a:spAutoFit/>
          </a:bodyPr>
          <a:lstStyle/>
          <a:p>
            <a:pPr marL="342900" indent="-342900">
              <a:buFont typeface="Wingdings" pitchFamily="2" charset="2"/>
              <a:buChar char="ü"/>
            </a:pPr>
            <a:r>
              <a:rPr lang="en-US" sz="2000" dirty="0" smtClean="0"/>
              <a:t>Scan by reading subtitles, words in bold and italic print, summaries, charts, and review questions.</a:t>
            </a:r>
          </a:p>
          <a:p>
            <a:pPr marL="342900" indent="-342900">
              <a:buFont typeface="Wingdings" pitchFamily="2" charset="2"/>
              <a:buChar char="ü"/>
            </a:pPr>
            <a:r>
              <a:rPr lang="en-US" sz="2000" dirty="0" smtClean="0"/>
              <a:t>Read with a purpose</a:t>
            </a:r>
          </a:p>
          <a:p>
            <a:pPr marL="342900" indent="-342900">
              <a:buFont typeface="Wingdings" pitchFamily="2" charset="2"/>
              <a:buChar char="ü"/>
            </a:pPr>
            <a:r>
              <a:rPr lang="en-US" sz="2000" dirty="0" smtClean="0"/>
              <a:t>Review by scanning the material to check your comprehension</a:t>
            </a:r>
          </a:p>
        </p:txBody>
      </p:sp>
    </p:spTree>
    <p:extLst>
      <p:ext uri="{BB962C8B-B14F-4D97-AF65-F5344CB8AC3E}">
        <p14:creationId xmlns:p14="http://schemas.microsoft.com/office/powerpoint/2010/main" val="3124536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990600"/>
            <a:ext cx="5486400" cy="1938992"/>
          </a:xfrm>
          <a:prstGeom prst="rect">
            <a:avLst/>
          </a:prstGeom>
          <a:noFill/>
        </p:spPr>
        <p:txBody>
          <a:bodyPr wrap="square" rtlCol="0">
            <a:spAutoFit/>
          </a:bodyPr>
          <a:lstStyle/>
          <a:p>
            <a:r>
              <a:rPr lang="en-US" sz="4000" b="1" dirty="0"/>
              <a:t>Step </a:t>
            </a:r>
            <a:r>
              <a:rPr lang="en-US" sz="4000" b="1" dirty="0" smtClean="0"/>
              <a:t>Seven</a:t>
            </a:r>
            <a:r>
              <a:rPr lang="en-US" sz="4000" b="1" dirty="0"/>
              <a:t/>
            </a:r>
            <a:br>
              <a:rPr lang="en-US" sz="4000" b="1" dirty="0"/>
            </a:br>
            <a:r>
              <a:rPr lang="en-US" sz="4000" b="1" dirty="0" smtClean="0"/>
              <a:t>Study Smart</a:t>
            </a:r>
          </a:p>
          <a:p>
            <a:endParaRPr lang="en-US" sz="4000" dirty="0"/>
          </a:p>
        </p:txBody>
      </p:sp>
      <p:sp>
        <p:nvSpPr>
          <p:cNvPr id="3" name="TextBox 2"/>
          <p:cNvSpPr txBox="1"/>
          <p:nvPr/>
        </p:nvSpPr>
        <p:spPr>
          <a:xfrm>
            <a:off x="1752600" y="2667000"/>
            <a:ext cx="5867400" cy="2554545"/>
          </a:xfrm>
          <a:prstGeom prst="rect">
            <a:avLst/>
          </a:prstGeom>
          <a:noFill/>
        </p:spPr>
        <p:txBody>
          <a:bodyPr wrap="square" rtlCol="0">
            <a:spAutoFit/>
          </a:bodyPr>
          <a:lstStyle/>
          <a:p>
            <a:r>
              <a:rPr lang="en-US" sz="3200" dirty="0" smtClean="0"/>
              <a:t>Students who “study smart” find that they spend less time studying, and yet they get better grades.</a:t>
            </a:r>
          </a:p>
          <a:p>
            <a:endParaRPr lang="en-US" sz="3200" dirty="0" smtClean="0"/>
          </a:p>
          <a:p>
            <a:r>
              <a:rPr lang="en-US" sz="3200" dirty="0" smtClean="0"/>
              <a:t>Really??</a:t>
            </a:r>
            <a:endParaRPr lang="en-US" sz="3200" dirty="0"/>
          </a:p>
        </p:txBody>
      </p:sp>
    </p:spTree>
    <p:extLst>
      <p:ext uri="{BB962C8B-B14F-4D97-AF65-F5344CB8AC3E}">
        <p14:creationId xmlns:p14="http://schemas.microsoft.com/office/powerpoint/2010/main" val="3856655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143000"/>
            <a:ext cx="4775666" cy="523220"/>
          </a:xfrm>
          <a:prstGeom prst="rect">
            <a:avLst/>
          </a:prstGeom>
        </p:spPr>
        <p:txBody>
          <a:bodyPr wrap="none">
            <a:spAutoFit/>
          </a:bodyPr>
          <a:lstStyle/>
          <a:p>
            <a:r>
              <a:rPr lang="en-US" sz="2800" b="1" dirty="0" smtClean="0"/>
              <a:t>Find a Good Place to Study</a:t>
            </a:r>
            <a:endParaRPr lang="en-US" sz="2800" b="1" dirty="0"/>
          </a:p>
        </p:txBody>
      </p:sp>
      <p:sp>
        <p:nvSpPr>
          <p:cNvPr id="3" name="TextBox 2"/>
          <p:cNvSpPr txBox="1"/>
          <p:nvPr/>
        </p:nvSpPr>
        <p:spPr>
          <a:xfrm>
            <a:off x="1600200" y="1905000"/>
            <a:ext cx="6019800" cy="1754327"/>
          </a:xfrm>
          <a:prstGeom prst="rect">
            <a:avLst/>
          </a:prstGeom>
          <a:noFill/>
        </p:spPr>
        <p:txBody>
          <a:bodyPr wrap="square" rtlCol="0">
            <a:spAutoFit/>
          </a:bodyPr>
          <a:lstStyle/>
          <a:p>
            <a:r>
              <a:rPr lang="en-US" dirty="0" smtClean="0"/>
              <a:t>It doesn’t matter where you study, as long as you have a good surface to write on, it’s well lit, and it’s comfortable.</a:t>
            </a:r>
          </a:p>
          <a:p>
            <a:endParaRPr lang="en-US" dirty="0"/>
          </a:p>
          <a:p>
            <a:r>
              <a:rPr lang="en-US" dirty="0" smtClean="0"/>
              <a:t>Some people like to study with music, and some people do not. If you do, keep it soft (research has shown that classical music can actually improve your concentration).</a:t>
            </a:r>
            <a:endParaRPr lang="en-US" dirty="0"/>
          </a:p>
        </p:txBody>
      </p:sp>
      <p:pic>
        <p:nvPicPr>
          <p:cNvPr id="4" name="Picture 3"/>
          <p:cNvPicPr>
            <a:picLocks noChangeAspect="1"/>
          </p:cNvPicPr>
          <p:nvPr/>
        </p:nvPicPr>
        <p:blipFill>
          <a:blip r:embed="rId2"/>
          <a:stretch>
            <a:fillRect/>
          </a:stretch>
        </p:blipFill>
        <p:spPr>
          <a:xfrm>
            <a:off x="3200400" y="3898107"/>
            <a:ext cx="2228239" cy="1945023"/>
          </a:xfrm>
          <a:prstGeom prst="rect">
            <a:avLst/>
          </a:prstGeom>
        </p:spPr>
      </p:pic>
    </p:spTree>
    <p:extLst>
      <p:ext uri="{BB962C8B-B14F-4D97-AF65-F5344CB8AC3E}">
        <p14:creationId xmlns:p14="http://schemas.microsoft.com/office/powerpoint/2010/main" val="9858675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762000"/>
            <a:ext cx="2194631" cy="523220"/>
          </a:xfrm>
          <a:prstGeom prst="rect">
            <a:avLst/>
          </a:prstGeom>
        </p:spPr>
        <p:txBody>
          <a:bodyPr wrap="none">
            <a:spAutoFit/>
          </a:bodyPr>
          <a:lstStyle/>
          <a:p>
            <a:r>
              <a:rPr lang="en-US" sz="2800" b="1" dirty="0" smtClean="0"/>
              <a:t>Get Started</a:t>
            </a:r>
            <a:endParaRPr lang="en-US" sz="2800" b="1" dirty="0"/>
          </a:p>
        </p:txBody>
      </p:sp>
      <p:sp>
        <p:nvSpPr>
          <p:cNvPr id="3" name="TextBox 2"/>
          <p:cNvSpPr txBox="1"/>
          <p:nvPr/>
        </p:nvSpPr>
        <p:spPr>
          <a:xfrm>
            <a:off x="1600200" y="1524000"/>
            <a:ext cx="6019800" cy="1477328"/>
          </a:xfrm>
          <a:prstGeom prst="rect">
            <a:avLst/>
          </a:prstGeom>
          <a:noFill/>
        </p:spPr>
        <p:txBody>
          <a:bodyPr wrap="square" rtlCol="0">
            <a:spAutoFit/>
          </a:bodyPr>
          <a:lstStyle/>
          <a:p>
            <a:r>
              <a:rPr lang="en-US" dirty="0" smtClean="0"/>
              <a:t>This is the hardest part of studying.</a:t>
            </a:r>
          </a:p>
          <a:p>
            <a:endParaRPr lang="en-US" dirty="0"/>
          </a:p>
          <a:p>
            <a:r>
              <a:rPr lang="en-US" dirty="0" smtClean="0"/>
              <a:t>Don’t put it off until later, don’t make excuses, and don’t wait until you’re “in the mood”. If you have a hard time getting started, begin with something simple, or a subject you like.</a:t>
            </a:r>
            <a:endParaRPr lang="en-US" dirty="0"/>
          </a:p>
        </p:txBody>
      </p:sp>
      <p:pic>
        <p:nvPicPr>
          <p:cNvPr id="5" name="Picture 4"/>
          <p:cNvPicPr>
            <a:picLocks noChangeAspect="1"/>
          </p:cNvPicPr>
          <p:nvPr/>
        </p:nvPicPr>
        <p:blipFill>
          <a:blip r:embed="rId2"/>
          <a:stretch>
            <a:fillRect/>
          </a:stretch>
        </p:blipFill>
        <p:spPr>
          <a:xfrm>
            <a:off x="2133600" y="3124200"/>
            <a:ext cx="4572000" cy="3571875"/>
          </a:xfrm>
          <a:prstGeom prst="rect">
            <a:avLst/>
          </a:prstGeom>
        </p:spPr>
      </p:pic>
    </p:spTree>
    <p:extLst>
      <p:ext uri="{BB962C8B-B14F-4D97-AF65-F5344CB8AC3E}">
        <p14:creationId xmlns:p14="http://schemas.microsoft.com/office/powerpoint/2010/main" val="264066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143000"/>
            <a:ext cx="4479687" cy="523220"/>
          </a:xfrm>
          <a:prstGeom prst="rect">
            <a:avLst/>
          </a:prstGeom>
        </p:spPr>
        <p:txBody>
          <a:bodyPr wrap="none">
            <a:spAutoFit/>
          </a:bodyPr>
          <a:lstStyle/>
          <a:p>
            <a:r>
              <a:rPr lang="en-US" sz="2800" b="1" dirty="0" smtClean="0"/>
              <a:t>Know Your Learning Style</a:t>
            </a:r>
            <a:endParaRPr lang="en-US" sz="2800" b="1" dirty="0"/>
          </a:p>
        </p:txBody>
      </p:sp>
      <p:sp>
        <p:nvSpPr>
          <p:cNvPr id="3" name="TextBox 2"/>
          <p:cNvSpPr txBox="1"/>
          <p:nvPr/>
        </p:nvSpPr>
        <p:spPr>
          <a:xfrm>
            <a:off x="1600200" y="1905000"/>
            <a:ext cx="6019800" cy="369332"/>
          </a:xfrm>
          <a:prstGeom prst="rect">
            <a:avLst/>
          </a:prstGeom>
          <a:noFill/>
        </p:spPr>
        <p:txBody>
          <a:bodyPr wrap="square" rtlCol="0">
            <a:spAutoFit/>
          </a:bodyPr>
          <a:lstStyle/>
          <a:p>
            <a:r>
              <a:rPr lang="en-US" dirty="0" smtClean="0"/>
              <a:t>We all learn differently.</a:t>
            </a:r>
          </a:p>
        </p:txBody>
      </p:sp>
      <p:pic>
        <p:nvPicPr>
          <p:cNvPr id="5" name="Picture 4"/>
          <p:cNvPicPr>
            <a:picLocks noChangeAspect="1"/>
          </p:cNvPicPr>
          <p:nvPr/>
        </p:nvPicPr>
        <p:blipFill>
          <a:blip r:embed="rId2"/>
          <a:stretch>
            <a:fillRect/>
          </a:stretch>
        </p:blipFill>
        <p:spPr>
          <a:xfrm>
            <a:off x="6934200" y="1524000"/>
            <a:ext cx="1763889" cy="2164773"/>
          </a:xfrm>
          <a:prstGeom prst="rect">
            <a:avLst/>
          </a:prstGeom>
        </p:spPr>
      </p:pic>
      <p:sp>
        <p:nvSpPr>
          <p:cNvPr id="6" name="TextBox 5"/>
          <p:cNvSpPr txBox="1"/>
          <p:nvPr/>
        </p:nvSpPr>
        <p:spPr>
          <a:xfrm>
            <a:off x="1295400" y="2819400"/>
            <a:ext cx="5181600" cy="2677656"/>
          </a:xfrm>
          <a:prstGeom prst="rect">
            <a:avLst/>
          </a:prstGeom>
          <a:noFill/>
        </p:spPr>
        <p:txBody>
          <a:bodyPr wrap="square" rtlCol="0">
            <a:spAutoFit/>
          </a:bodyPr>
          <a:lstStyle/>
          <a:p>
            <a:pPr algn="ctr"/>
            <a:r>
              <a:rPr lang="en-US" sz="2400" dirty="0" smtClean="0"/>
              <a:t>“Students learn 10% of what they read, 20% of what they hear, 30% of what they see, 50% of what they see and hear, 70% of what is discussed with others, 80% of what they experience personally, and 95% of what they teach to someone else.”</a:t>
            </a:r>
            <a:endParaRPr lang="en-US" sz="2400" dirty="0"/>
          </a:p>
        </p:txBody>
      </p:sp>
    </p:spTree>
    <p:extLst>
      <p:ext uri="{BB962C8B-B14F-4D97-AF65-F5344CB8AC3E}">
        <p14:creationId xmlns:p14="http://schemas.microsoft.com/office/powerpoint/2010/main" val="71201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143000"/>
            <a:ext cx="4561916" cy="523220"/>
          </a:xfrm>
          <a:prstGeom prst="rect">
            <a:avLst/>
          </a:prstGeom>
        </p:spPr>
        <p:txBody>
          <a:bodyPr wrap="none">
            <a:spAutoFit/>
          </a:bodyPr>
          <a:lstStyle/>
          <a:p>
            <a:r>
              <a:rPr lang="en-US" sz="2800" b="1" dirty="0" smtClean="0"/>
              <a:t>Organize Your Study Time</a:t>
            </a:r>
            <a:endParaRPr lang="en-US" sz="2800" b="1" dirty="0"/>
          </a:p>
        </p:txBody>
      </p:sp>
      <p:sp>
        <p:nvSpPr>
          <p:cNvPr id="3" name="TextBox 2"/>
          <p:cNvSpPr txBox="1"/>
          <p:nvPr/>
        </p:nvSpPr>
        <p:spPr>
          <a:xfrm>
            <a:off x="1600200" y="1905000"/>
            <a:ext cx="6019800" cy="3139321"/>
          </a:xfrm>
          <a:prstGeom prst="rect">
            <a:avLst/>
          </a:prstGeom>
          <a:noFill/>
        </p:spPr>
        <p:txBody>
          <a:bodyPr wrap="square" rtlCol="0">
            <a:spAutoFit/>
          </a:bodyPr>
          <a:lstStyle/>
          <a:p>
            <a:pPr marL="285750" indent="-285750">
              <a:buFont typeface="Arial"/>
              <a:buChar char="•"/>
            </a:pPr>
            <a:r>
              <a:rPr lang="en-US" dirty="0" smtClean="0"/>
              <a:t>Make a plan.</a:t>
            </a:r>
          </a:p>
          <a:p>
            <a:pPr marL="285750" indent="-285750">
              <a:buFont typeface="Arial"/>
              <a:buChar char="•"/>
            </a:pPr>
            <a:r>
              <a:rPr lang="en-US" dirty="0" smtClean="0"/>
              <a:t>Prioritize your work.</a:t>
            </a:r>
          </a:p>
          <a:p>
            <a:pPr marL="285750" indent="-285750">
              <a:buFont typeface="Arial"/>
              <a:buChar char="•"/>
            </a:pPr>
            <a:r>
              <a:rPr lang="en-US" dirty="0" smtClean="0"/>
              <a:t>If it gets overwhelming, break it down.</a:t>
            </a:r>
          </a:p>
          <a:p>
            <a:pPr marL="285750" indent="-285750">
              <a:buFont typeface="Arial"/>
              <a:buChar char="•"/>
            </a:pPr>
            <a:r>
              <a:rPr lang="en-US" dirty="0" smtClean="0"/>
              <a:t>Always allow more time than you think</a:t>
            </a:r>
            <a:r>
              <a:rPr lang="en-US" dirty="0"/>
              <a:t> </a:t>
            </a:r>
            <a:r>
              <a:rPr lang="en-US" dirty="0" smtClean="0"/>
              <a:t>you’ll need</a:t>
            </a:r>
          </a:p>
          <a:p>
            <a:pPr marL="285750" indent="-285750">
              <a:buFont typeface="Arial"/>
              <a:buChar char="•"/>
            </a:pPr>
            <a:r>
              <a:rPr lang="en-US" dirty="0" smtClean="0"/>
              <a:t>If you have something to memorize, do that first, then go over it again at the end of your study session.</a:t>
            </a:r>
          </a:p>
          <a:p>
            <a:pPr marL="285750" indent="-285750">
              <a:buFont typeface="Arial"/>
              <a:buChar char="•"/>
            </a:pPr>
            <a:r>
              <a:rPr lang="en-US" dirty="0" smtClean="0"/>
              <a:t>Do difficult assignments first, while you’re still alert and fresh.</a:t>
            </a:r>
          </a:p>
          <a:p>
            <a:pPr marL="285750" indent="-285750">
              <a:buFont typeface="Arial"/>
              <a:buChar char="•"/>
            </a:pPr>
            <a:r>
              <a:rPr lang="en-US" dirty="0" smtClean="0"/>
              <a:t>Alternate types of work (read English, do Math, read History)</a:t>
            </a:r>
          </a:p>
          <a:p>
            <a:pPr marL="285750" indent="-285750">
              <a:buFont typeface="Arial"/>
              <a:buChar char="•"/>
            </a:pPr>
            <a:r>
              <a:rPr lang="en-US" smtClean="0"/>
              <a:t>Take break</a:t>
            </a:r>
            <a:endParaRPr lang="en-US" dirty="0" smtClean="0"/>
          </a:p>
        </p:txBody>
      </p:sp>
    </p:spTree>
    <p:extLst>
      <p:ext uri="{BB962C8B-B14F-4D97-AF65-F5344CB8AC3E}">
        <p14:creationId xmlns:p14="http://schemas.microsoft.com/office/powerpoint/2010/main" val="21674839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609600"/>
            <a:ext cx="5010406" cy="523220"/>
          </a:xfrm>
          <a:prstGeom prst="rect">
            <a:avLst/>
          </a:prstGeom>
        </p:spPr>
        <p:txBody>
          <a:bodyPr wrap="none">
            <a:spAutoFit/>
          </a:bodyPr>
          <a:lstStyle/>
          <a:p>
            <a:r>
              <a:rPr lang="en-US" sz="2800" b="1" dirty="0" smtClean="0"/>
              <a:t>Know How to Study for Tests</a:t>
            </a:r>
            <a:endParaRPr lang="en-US" sz="2800" b="1" dirty="0"/>
          </a:p>
        </p:txBody>
      </p:sp>
      <p:sp>
        <p:nvSpPr>
          <p:cNvPr id="3" name="TextBox 2"/>
          <p:cNvSpPr txBox="1"/>
          <p:nvPr/>
        </p:nvSpPr>
        <p:spPr>
          <a:xfrm>
            <a:off x="838200" y="1295400"/>
            <a:ext cx="6781800" cy="3970318"/>
          </a:xfrm>
          <a:prstGeom prst="rect">
            <a:avLst/>
          </a:prstGeom>
          <a:noFill/>
        </p:spPr>
        <p:txBody>
          <a:bodyPr wrap="square" rtlCol="0">
            <a:spAutoFit/>
          </a:bodyPr>
          <a:lstStyle/>
          <a:p>
            <a:pPr marL="285750" indent="-285750">
              <a:buFont typeface="Arial"/>
              <a:buChar char="•"/>
            </a:pPr>
            <a:r>
              <a:rPr lang="en-US" dirty="0" smtClean="0"/>
              <a:t>Know what the test will cover</a:t>
            </a:r>
          </a:p>
          <a:p>
            <a:pPr marL="285750" indent="-285750">
              <a:buFont typeface="Arial"/>
              <a:buChar char="•"/>
            </a:pPr>
            <a:r>
              <a:rPr lang="en-US" dirty="0" smtClean="0"/>
              <a:t>5 W’s + H</a:t>
            </a:r>
          </a:p>
          <a:p>
            <a:pPr marL="285750" indent="-285750">
              <a:buFont typeface="Arial"/>
              <a:buChar char="•"/>
            </a:pPr>
            <a:r>
              <a:rPr lang="en-US" dirty="0" smtClean="0"/>
              <a:t>Pay really close attention the day before a test.</a:t>
            </a:r>
          </a:p>
          <a:p>
            <a:pPr marL="285750" indent="-285750">
              <a:buFont typeface="Arial"/>
              <a:buChar char="•"/>
            </a:pPr>
            <a:r>
              <a:rPr lang="en-US" dirty="0" smtClean="0"/>
              <a:t>Have all the reading done ahead of time</a:t>
            </a:r>
          </a:p>
          <a:p>
            <a:pPr marL="285750" indent="-285750">
              <a:buFont typeface="Arial"/>
              <a:buChar char="•"/>
            </a:pPr>
            <a:r>
              <a:rPr lang="en-US" dirty="0" smtClean="0"/>
              <a:t>Complete textbook review questions. Pay attention to bold and italicized words in your texts</a:t>
            </a:r>
          </a:p>
          <a:p>
            <a:pPr marL="285750" indent="-285750">
              <a:buFont typeface="Arial"/>
              <a:buChar char="•"/>
            </a:pPr>
            <a:r>
              <a:rPr lang="en-US" dirty="0" smtClean="0"/>
              <a:t>Study review sheets. Use the review sheet to make up questions to ask yourself.</a:t>
            </a:r>
          </a:p>
          <a:p>
            <a:pPr marL="285750" indent="-285750">
              <a:buFont typeface="Arial"/>
              <a:buChar char="•"/>
            </a:pPr>
            <a:r>
              <a:rPr lang="en-US" dirty="0" smtClean="0"/>
              <a:t>Explain things in your own words (teach it to yourself)</a:t>
            </a:r>
          </a:p>
          <a:p>
            <a:pPr marL="285750" indent="-285750">
              <a:buFont typeface="Arial"/>
              <a:buChar char="•"/>
            </a:pPr>
            <a:r>
              <a:rPr lang="en-US" dirty="0" smtClean="0"/>
              <a:t>Review often and review out loud. Review is the key to learning anything – it moves information from your short term memory to your long term memory.</a:t>
            </a:r>
          </a:p>
          <a:p>
            <a:pPr marL="285750" indent="-285750">
              <a:buFont typeface="Arial"/>
              <a:buChar char="•"/>
            </a:pPr>
            <a:r>
              <a:rPr lang="en-US" dirty="0" smtClean="0"/>
              <a:t>Write down any names, dates, formulas, and/or facts on index cards.</a:t>
            </a:r>
          </a:p>
          <a:p>
            <a:pPr marL="285750" indent="-285750">
              <a:buFont typeface="Arial"/>
              <a:buChar char="•"/>
            </a:pPr>
            <a:endParaRPr lang="en-US" dirty="0" smtClean="0"/>
          </a:p>
        </p:txBody>
      </p:sp>
    </p:spTree>
    <p:extLst>
      <p:ext uri="{BB962C8B-B14F-4D97-AF65-F5344CB8AC3E}">
        <p14:creationId xmlns:p14="http://schemas.microsoft.com/office/powerpoint/2010/main" val="14994498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66800"/>
            <a:ext cx="7823551" cy="523220"/>
          </a:xfrm>
          <a:prstGeom prst="rect">
            <a:avLst/>
          </a:prstGeom>
        </p:spPr>
        <p:txBody>
          <a:bodyPr wrap="none">
            <a:spAutoFit/>
          </a:bodyPr>
          <a:lstStyle/>
          <a:p>
            <a:r>
              <a:rPr lang="en-US" sz="2800" b="1" dirty="0" smtClean="0"/>
              <a:t>Use Tricks to Help You Memorize Information</a:t>
            </a:r>
            <a:endParaRPr lang="en-US" sz="2800" b="1" dirty="0"/>
          </a:p>
        </p:txBody>
      </p:sp>
      <p:sp>
        <p:nvSpPr>
          <p:cNvPr id="3" name="TextBox 2"/>
          <p:cNvSpPr txBox="1"/>
          <p:nvPr/>
        </p:nvSpPr>
        <p:spPr>
          <a:xfrm>
            <a:off x="1600200" y="1905000"/>
            <a:ext cx="6019800" cy="2862323"/>
          </a:xfrm>
          <a:prstGeom prst="rect">
            <a:avLst/>
          </a:prstGeom>
          <a:noFill/>
        </p:spPr>
        <p:txBody>
          <a:bodyPr wrap="square" rtlCol="0">
            <a:spAutoFit/>
          </a:bodyPr>
          <a:lstStyle/>
          <a:p>
            <a:pPr marL="285750" indent="-285750">
              <a:buFont typeface="Arial"/>
              <a:buChar char="•"/>
            </a:pPr>
            <a:r>
              <a:rPr lang="en-US" dirty="0" smtClean="0"/>
              <a:t>Use flashcards.</a:t>
            </a:r>
          </a:p>
          <a:p>
            <a:pPr marL="285750" indent="-285750">
              <a:buFont typeface="Arial"/>
              <a:buChar char="•"/>
            </a:pPr>
            <a:r>
              <a:rPr lang="en-US" dirty="0" smtClean="0"/>
              <a:t>Write down what you want to memorize and stare at it.</a:t>
            </a:r>
          </a:p>
          <a:p>
            <a:pPr marL="285750" indent="-285750">
              <a:buFont typeface="Arial"/>
              <a:buChar char="•"/>
            </a:pPr>
            <a:r>
              <a:rPr lang="en-US" dirty="0" smtClean="0"/>
              <a:t>Go over information that you want to memorize right before you go to sleep.</a:t>
            </a:r>
          </a:p>
          <a:p>
            <a:pPr marL="285750" indent="-285750">
              <a:buFont typeface="Arial"/>
              <a:buChar char="•"/>
            </a:pPr>
            <a:r>
              <a:rPr lang="en-US" dirty="0" smtClean="0"/>
              <a:t>Use acronyms (e.g. HOMES).</a:t>
            </a:r>
          </a:p>
          <a:p>
            <a:pPr marL="285750" indent="-285750">
              <a:buFont typeface="Arial"/>
              <a:buChar char="•"/>
            </a:pPr>
            <a:r>
              <a:rPr lang="en-US" dirty="0" smtClean="0"/>
              <a:t>Use the first letter of a word to create a silly rhyme (e.g. My very elegant mother juggled seven ugly neckties).</a:t>
            </a:r>
          </a:p>
          <a:p>
            <a:pPr marL="285750" indent="-285750">
              <a:buFont typeface="Arial"/>
              <a:buChar char="•"/>
            </a:pPr>
            <a:r>
              <a:rPr lang="en-US" dirty="0" smtClean="0"/>
              <a:t>Look for connections.</a:t>
            </a:r>
          </a:p>
          <a:p>
            <a:pPr marL="285750" indent="-285750">
              <a:buFont typeface="Arial"/>
              <a:buChar char="•"/>
            </a:pPr>
            <a:r>
              <a:rPr lang="en-US" dirty="0" smtClean="0"/>
              <a:t>Group or categorize (lists, diagrams)</a:t>
            </a:r>
          </a:p>
          <a:p>
            <a:pPr marL="285750" indent="-285750">
              <a:buFont typeface="Arial"/>
              <a:buChar char="•"/>
            </a:pPr>
            <a:r>
              <a:rPr lang="en-US" dirty="0" smtClean="0"/>
              <a:t>Use crazy pictures or images</a:t>
            </a:r>
          </a:p>
        </p:txBody>
      </p:sp>
      <p:pic>
        <p:nvPicPr>
          <p:cNvPr id="2050" name="Picture 2" descr="http://media-cache-ak0.pinimg.com/736x/43/17/27/431727582772345c63d20248c7a919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038600"/>
            <a:ext cx="1749425" cy="174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498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838200"/>
            <a:ext cx="4929555" cy="523220"/>
          </a:xfrm>
          <a:prstGeom prst="rect">
            <a:avLst/>
          </a:prstGeom>
        </p:spPr>
        <p:txBody>
          <a:bodyPr wrap="none">
            <a:spAutoFit/>
          </a:bodyPr>
          <a:lstStyle/>
          <a:p>
            <a:r>
              <a:rPr lang="en-US" sz="2800" b="1" dirty="0" smtClean="0"/>
              <a:t>Know How to Write a Paper</a:t>
            </a:r>
            <a:endParaRPr lang="en-US" sz="2800" b="1" dirty="0"/>
          </a:p>
        </p:txBody>
      </p:sp>
      <p:sp>
        <p:nvSpPr>
          <p:cNvPr id="3" name="TextBox 2"/>
          <p:cNvSpPr txBox="1"/>
          <p:nvPr/>
        </p:nvSpPr>
        <p:spPr>
          <a:xfrm>
            <a:off x="838200" y="1600200"/>
            <a:ext cx="6858000" cy="4247317"/>
          </a:xfrm>
          <a:prstGeom prst="rect">
            <a:avLst/>
          </a:prstGeom>
          <a:noFill/>
        </p:spPr>
        <p:txBody>
          <a:bodyPr wrap="square" rtlCol="0">
            <a:spAutoFit/>
          </a:bodyPr>
          <a:lstStyle/>
          <a:p>
            <a:r>
              <a:rPr lang="en-US" dirty="0" smtClean="0"/>
              <a:t>Spread it out over as much time as possible.</a:t>
            </a:r>
          </a:p>
          <a:p>
            <a:endParaRPr lang="en-US" dirty="0"/>
          </a:p>
          <a:p>
            <a:r>
              <a:rPr lang="en-US" dirty="0" smtClean="0"/>
              <a:t>Follow an outline. For example:</a:t>
            </a:r>
          </a:p>
          <a:p>
            <a:endParaRPr lang="en-US" dirty="0"/>
          </a:p>
          <a:p>
            <a:pPr marL="800100" lvl="1" indent="-342900">
              <a:buFont typeface="+mj-lt"/>
              <a:buAutoNum type="arabicPeriod"/>
            </a:pPr>
            <a:r>
              <a:rPr lang="en-US" dirty="0" smtClean="0"/>
              <a:t>Choose a topic</a:t>
            </a:r>
          </a:p>
          <a:p>
            <a:pPr marL="800100" lvl="1" indent="-342900">
              <a:buFont typeface="+mj-lt"/>
              <a:buAutoNum type="arabicPeriod"/>
            </a:pPr>
            <a:r>
              <a:rPr lang="en-US" dirty="0" smtClean="0"/>
              <a:t>Gather information</a:t>
            </a:r>
          </a:p>
          <a:p>
            <a:pPr marL="800100" lvl="1" indent="-342900">
              <a:buFont typeface="+mj-lt"/>
              <a:buAutoNum type="arabicPeriod"/>
            </a:pPr>
            <a:r>
              <a:rPr lang="en-US" dirty="0" smtClean="0"/>
              <a:t>Make an outline</a:t>
            </a:r>
          </a:p>
          <a:p>
            <a:pPr marL="800100" lvl="1" indent="-342900">
              <a:buFont typeface="+mj-lt"/>
              <a:buAutoNum type="arabicPeriod"/>
            </a:pPr>
            <a:r>
              <a:rPr lang="en-US" dirty="0" smtClean="0"/>
              <a:t>Write a rough draft</a:t>
            </a:r>
          </a:p>
          <a:p>
            <a:pPr marL="800100" lvl="1" indent="-342900">
              <a:buFont typeface="+mj-lt"/>
              <a:buAutoNum type="arabicPeriod"/>
            </a:pPr>
            <a:r>
              <a:rPr lang="en-US" dirty="0" smtClean="0"/>
              <a:t>Read your paper out loud</a:t>
            </a:r>
          </a:p>
          <a:p>
            <a:pPr marL="800100" lvl="1" indent="-342900">
              <a:buFont typeface="+mj-lt"/>
              <a:buAutoNum type="arabicPeriod"/>
            </a:pPr>
            <a:r>
              <a:rPr lang="en-US" dirty="0" smtClean="0"/>
              <a:t>Think of ways to improve your paper, and then rewrite it</a:t>
            </a:r>
          </a:p>
          <a:p>
            <a:pPr marL="800100" lvl="1" indent="-342900">
              <a:buFont typeface="+mj-lt"/>
              <a:buAutoNum type="arabicPeriod"/>
            </a:pPr>
            <a:r>
              <a:rPr lang="en-US" dirty="0" smtClean="0"/>
              <a:t>Have someone else read it</a:t>
            </a:r>
          </a:p>
          <a:p>
            <a:pPr marL="800100" lvl="1" indent="-342900">
              <a:buFont typeface="+mj-lt"/>
              <a:buAutoNum type="arabicPeriod"/>
            </a:pPr>
            <a:r>
              <a:rPr lang="en-US" dirty="0" smtClean="0"/>
              <a:t>Write the final draft</a:t>
            </a:r>
          </a:p>
          <a:p>
            <a:pPr marL="800100" lvl="1" indent="-342900">
              <a:buFont typeface="+mj-lt"/>
              <a:buAutoNum type="arabicPeriod"/>
            </a:pPr>
            <a:r>
              <a:rPr lang="en-US" dirty="0" smtClean="0"/>
              <a:t>Check for spelling and grammatical errors</a:t>
            </a:r>
          </a:p>
          <a:p>
            <a:pPr marL="800100" lvl="1" indent="-342900">
              <a:buFont typeface="+mj-lt"/>
              <a:buAutoNum type="arabicPeriod"/>
            </a:pPr>
            <a:r>
              <a:rPr lang="en-US" dirty="0" smtClean="0"/>
              <a:t>Make sure that your paper looks neat and clean and hand it in on time</a:t>
            </a:r>
          </a:p>
        </p:txBody>
      </p:sp>
    </p:spTree>
    <p:extLst>
      <p:ext uri="{BB962C8B-B14F-4D97-AF65-F5344CB8AC3E}">
        <p14:creationId xmlns:p14="http://schemas.microsoft.com/office/powerpoint/2010/main" val="1499449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467600" cy="1754326"/>
          </a:xfrm>
          <a:prstGeom prst="rect">
            <a:avLst/>
          </a:prstGeom>
        </p:spPr>
        <p:txBody>
          <a:bodyPr wrap="square">
            <a:spAutoFit/>
          </a:bodyPr>
          <a:lstStyle/>
          <a:p>
            <a:pPr algn="ctr"/>
            <a:r>
              <a:rPr lang="en-US" dirty="0"/>
              <a:t>Take a minute and on the sheet provided, </a:t>
            </a:r>
            <a:r>
              <a:rPr lang="en-US" dirty="0" smtClean="0"/>
              <a:t> create a chart like the one below. </a:t>
            </a:r>
            <a:r>
              <a:rPr lang="en-US" dirty="0"/>
              <a:t>L</a:t>
            </a:r>
            <a:r>
              <a:rPr lang="en-US" dirty="0" smtClean="0"/>
              <a:t>ist </a:t>
            </a:r>
            <a:r>
              <a:rPr lang="en-US" dirty="0"/>
              <a:t>the courses you are currently taking. </a:t>
            </a:r>
            <a:endParaRPr lang="en-US" dirty="0" smtClean="0"/>
          </a:p>
          <a:p>
            <a:pPr algn="ctr"/>
            <a:r>
              <a:rPr lang="en-US" dirty="0" smtClean="0"/>
              <a:t>Then </a:t>
            </a:r>
            <a:r>
              <a:rPr lang="en-US" dirty="0"/>
              <a:t>in the “Grade” column, write down the highest grade you think you can earn in each course.</a:t>
            </a:r>
          </a:p>
          <a:p>
            <a:pPr marL="68580" indent="0" algn="ctr">
              <a:buNone/>
            </a:pPr>
            <a:endParaRPr lang="en-US" dirty="0"/>
          </a:p>
          <a:p>
            <a:pPr algn="ctr"/>
            <a:r>
              <a:rPr lang="en-US" dirty="0"/>
              <a:t>Think of these grades as your goals.</a:t>
            </a:r>
          </a:p>
        </p:txBody>
      </p:sp>
      <p:graphicFrame>
        <p:nvGraphicFramePr>
          <p:cNvPr id="3" name="Table 2"/>
          <p:cNvGraphicFramePr>
            <a:graphicFrameLocks noGrp="1"/>
          </p:cNvGraphicFramePr>
          <p:nvPr>
            <p:extLst>
              <p:ext uri="{D42A27DB-BD31-4B8C-83A1-F6EECF244321}">
                <p14:modId xmlns:p14="http://schemas.microsoft.com/office/powerpoint/2010/main" val="3883492584"/>
              </p:ext>
            </p:extLst>
          </p:nvPr>
        </p:nvGraphicFramePr>
        <p:xfrm>
          <a:off x="1371600" y="2438400"/>
          <a:ext cx="6629400" cy="3155132"/>
        </p:xfrm>
        <a:graphic>
          <a:graphicData uri="http://schemas.openxmlformats.org/drawingml/2006/table">
            <a:tbl>
              <a:tblPr firstRow="1" bandRow="1">
                <a:tableStyleId>{5C22544A-7EE6-4342-B048-85BDC9FD1C3A}</a:tableStyleId>
              </a:tblPr>
              <a:tblGrid>
                <a:gridCol w="5054916"/>
                <a:gridCol w="1574484"/>
              </a:tblGrid>
              <a:tr h="528377">
                <a:tc>
                  <a:txBody>
                    <a:bodyPr/>
                    <a:lstStyle/>
                    <a:p>
                      <a:r>
                        <a:rPr lang="en-US" dirty="0" smtClean="0"/>
                        <a:t>Course</a:t>
                      </a:r>
                      <a:endParaRPr lang="en-US" dirty="0"/>
                    </a:p>
                  </a:txBody>
                  <a:tcPr/>
                </a:tc>
                <a:tc>
                  <a:txBody>
                    <a:bodyPr/>
                    <a:lstStyle/>
                    <a:p>
                      <a:r>
                        <a:rPr lang="en-US" dirty="0" smtClean="0"/>
                        <a:t>Grade</a:t>
                      </a:r>
                      <a:endParaRPr lang="en-US" dirty="0"/>
                    </a:p>
                  </a:txBody>
                  <a:tcPr/>
                </a:tc>
              </a:tr>
              <a:tr h="443360">
                <a:tc>
                  <a:txBody>
                    <a:bodyPr/>
                    <a:lstStyle/>
                    <a:p>
                      <a:r>
                        <a:rPr lang="en-US" dirty="0" smtClean="0"/>
                        <a:t>Math</a:t>
                      </a:r>
                      <a:endParaRPr lang="en-US" dirty="0"/>
                    </a:p>
                  </a:txBody>
                  <a:tcPr/>
                </a:tc>
                <a:tc>
                  <a:txBody>
                    <a:bodyPr/>
                    <a:lstStyle/>
                    <a:p>
                      <a:r>
                        <a:rPr lang="en-US" dirty="0" smtClean="0"/>
                        <a:t>75%</a:t>
                      </a:r>
                      <a:endParaRPr lang="en-US" dirty="0"/>
                    </a:p>
                  </a:txBody>
                  <a:tcPr/>
                </a:tc>
              </a:tr>
              <a:tr h="443360">
                <a:tc>
                  <a:txBody>
                    <a:bodyPr/>
                    <a:lstStyle/>
                    <a:p>
                      <a:endParaRPr lang="en-US" dirty="0"/>
                    </a:p>
                  </a:txBody>
                  <a:tcPr/>
                </a:tc>
                <a:tc>
                  <a:txBody>
                    <a:bodyPr/>
                    <a:lstStyle/>
                    <a:p>
                      <a:endParaRPr lang="en-US" dirty="0"/>
                    </a:p>
                  </a:txBody>
                  <a:tcPr/>
                </a:tc>
              </a:tr>
              <a:tr h="443360">
                <a:tc>
                  <a:txBody>
                    <a:bodyPr/>
                    <a:lstStyle/>
                    <a:p>
                      <a:endParaRPr lang="en-US" dirty="0"/>
                    </a:p>
                  </a:txBody>
                  <a:tcPr/>
                </a:tc>
                <a:tc>
                  <a:txBody>
                    <a:bodyPr/>
                    <a:lstStyle/>
                    <a:p>
                      <a:endParaRPr lang="en-US" dirty="0"/>
                    </a:p>
                  </a:txBody>
                  <a:tcPr/>
                </a:tc>
              </a:tr>
              <a:tr h="443360">
                <a:tc>
                  <a:txBody>
                    <a:bodyPr/>
                    <a:lstStyle/>
                    <a:p>
                      <a:endParaRPr lang="en-US" dirty="0"/>
                    </a:p>
                  </a:txBody>
                  <a:tcPr/>
                </a:tc>
                <a:tc>
                  <a:txBody>
                    <a:bodyPr/>
                    <a:lstStyle/>
                    <a:p>
                      <a:endParaRPr lang="en-US" dirty="0"/>
                    </a:p>
                  </a:txBody>
                  <a:tcPr/>
                </a:tc>
              </a:tr>
              <a:tr h="443360">
                <a:tc>
                  <a:txBody>
                    <a:bodyPr/>
                    <a:lstStyle/>
                    <a:p>
                      <a:endParaRPr lang="en-US"/>
                    </a:p>
                  </a:txBody>
                  <a:tcPr/>
                </a:tc>
                <a:tc>
                  <a:txBody>
                    <a:bodyPr/>
                    <a:lstStyle/>
                    <a:p>
                      <a:endParaRPr lang="en-US" dirty="0"/>
                    </a:p>
                  </a:txBody>
                  <a:tcPr/>
                </a:tc>
              </a:tr>
              <a:tr h="409955">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9980923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831" y="1066800"/>
            <a:ext cx="8602710" cy="523220"/>
          </a:xfrm>
          <a:prstGeom prst="rect">
            <a:avLst/>
          </a:prstGeom>
        </p:spPr>
        <p:txBody>
          <a:bodyPr wrap="none">
            <a:spAutoFit/>
          </a:bodyPr>
          <a:lstStyle/>
          <a:p>
            <a:r>
              <a:rPr lang="en-US" sz="2800" b="1" dirty="0" smtClean="0"/>
              <a:t>Use Tricks When Making a Presentation or Speech </a:t>
            </a:r>
            <a:endParaRPr lang="en-US" sz="2800" b="1" dirty="0"/>
          </a:p>
        </p:txBody>
      </p:sp>
      <p:sp>
        <p:nvSpPr>
          <p:cNvPr id="3" name="TextBox 2"/>
          <p:cNvSpPr txBox="1"/>
          <p:nvPr/>
        </p:nvSpPr>
        <p:spPr>
          <a:xfrm>
            <a:off x="1447800" y="2590800"/>
            <a:ext cx="4800600" cy="2031325"/>
          </a:xfrm>
          <a:prstGeom prst="rect">
            <a:avLst/>
          </a:prstGeom>
          <a:noFill/>
        </p:spPr>
        <p:txBody>
          <a:bodyPr wrap="square" rtlCol="0">
            <a:spAutoFit/>
          </a:bodyPr>
          <a:lstStyle/>
          <a:p>
            <a:pPr marL="285750" indent="-285750">
              <a:buFont typeface="Arial"/>
              <a:buChar char="•"/>
            </a:pPr>
            <a:r>
              <a:rPr lang="en-US" dirty="0" smtClean="0"/>
              <a:t>Use props whenever possible</a:t>
            </a:r>
          </a:p>
          <a:p>
            <a:endParaRPr lang="en-US" dirty="0" smtClean="0"/>
          </a:p>
          <a:p>
            <a:pPr marL="285750" indent="-285750">
              <a:buFont typeface="Arial"/>
              <a:buChar char="•"/>
            </a:pPr>
            <a:r>
              <a:rPr lang="en-US" dirty="0" smtClean="0"/>
              <a:t>Pretend that you are telling your best friend something really important</a:t>
            </a:r>
          </a:p>
          <a:p>
            <a:endParaRPr lang="en-US" dirty="0" smtClean="0"/>
          </a:p>
          <a:p>
            <a:pPr marL="285750" indent="-285750">
              <a:buFont typeface="Arial"/>
              <a:buChar char="•"/>
            </a:pPr>
            <a:r>
              <a:rPr lang="en-US" dirty="0" smtClean="0"/>
              <a:t>Make eye contact (or at least look at foreheads)</a:t>
            </a:r>
          </a:p>
        </p:txBody>
      </p:sp>
      <p:pic>
        <p:nvPicPr>
          <p:cNvPr id="5" name="Picture 4"/>
          <p:cNvPicPr>
            <a:picLocks noChangeAspect="1"/>
          </p:cNvPicPr>
          <p:nvPr/>
        </p:nvPicPr>
        <p:blipFill>
          <a:blip r:embed="rId2"/>
          <a:stretch>
            <a:fillRect/>
          </a:stretch>
        </p:blipFill>
        <p:spPr>
          <a:xfrm>
            <a:off x="6553200" y="2057400"/>
            <a:ext cx="1727200" cy="3305048"/>
          </a:xfrm>
          <a:prstGeom prst="rect">
            <a:avLst/>
          </a:prstGeom>
        </p:spPr>
      </p:pic>
    </p:spTree>
    <p:extLst>
      <p:ext uri="{BB962C8B-B14F-4D97-AF65-F5344CB8AC3E}">
        <p14:creationId xmlns:p14="http://schemas.microsoft.com/office/powerpoint/2010/main" val="14994498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831" y="1066800"/>
            <a:ext cx="4880838" cy="523220"/>
          </a:xfrm>
          <a:prstGeom prst="rect">
            <a:avLst/>
          </a:prstGeom>
        </p:spPr>
        <p:txBody>
          <a:bodyPr wrap="none">
            <a:spAutoFit/>
          </a:bodyPr>
          <a:lstStyle/>
          <a:p>
            <a:r>
              <a:rPr lang="en-US" sz="2800" b="1" dirty="0" smtClean="0"/>
              <a:t>Have Good Computer Skills</a:t>
            </a:r>
            <a:endParaRPr lang="en-US" sz="2800" b="1" dirty="0"/>
          </a:p>
        </p:txBody>
      </p:sp>
      <p:pic>
        <p:nvPicPr>
          <p:cNvPr id="4" name="Picture 3"/>
          <p:cNvPicPr>
            <a:picLocks noChangeAspect="1"/>
          </p:cNvPicPr>
          <p:nvPr/>
        </p:nvPicPr>
        <p:blipFill>
          <a:blip r:embed="rId2"/>
          <a:stretch>
            <a:fillRect/>
          </a:stretch>
        </p:blipFill>
        <p:spPr>
          <a:xfrm>
            <a:off x="990600" y="1676400"/>
            <a:ext cx="6870700" cy="3860064"/>
          </a:xfrm>
          <a:prstGeom prst="rect">
            <a:avLst/>
          </a:prstGeom>
        </p:spPr>
      </p:pic>
    </p:spTree>
    <p:extLst>
      <p:ext uri="{BB962C8B-B14F-4D97-AF65-F5344CB8AC3E}">
        <p14:creationId xmlns:p14="http://schemas.microsoft.com/office/powerpoint/2010/main" val="23775462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lker.com/cliparts/B/Y/k/6/G/P/review-notes-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38200"/>
            <a:ext cx="1485900" cy="14859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581400" y="990600"/>
            <a:ext cx="4267200" cy="1031051"/>
          </a:xfrm>
          <a:prstGeom prst="rect">
            <a:avLst/>
          </a:prstGeom>
          <a:noFill/>
        </p:spPr>
        <p:txBody>
          <a:bodyPr wrap="square" rtlCol="0">
            <a:spAutoFit/>
          </a:bodyPr>
          <a:lstStyle/>
          <a:p>
            <a:r>
              <a:rPr lang="en-US" sz="3200" b="1" dirty="0" smtClean="0"/>
              <a:t>Step Seven</a:t>
            </a:r>
          </a:p>
          <a:p>
            <a:r>
              <a:rPr lang="en-US" sz="2900" b="1" dirty="0" smtClean="0"/>
              <a:t>Study Smart</a:t>
            </a:r>
            <a:endParaRPr lang="en-US" sz="2900" b="1" dirty="0"/>
          </a:p>
        </p:txBody>
      </p:sp>
      <p:sp>
        <p:nvSpPr>
          <p:cNvPr id="6" name="TextBox 5"/>
          <p:cNvSpPr txBox="1"/>
          <p:nvPr/>
        </p:nvSpPr>
        <p:spPr>
          <a:xfrm>
            <a:off x="2895600" y="2362200"/>
            <a:ext cx="5225143" cy="3477875"/>
          </a:xfrm>
          <a:prstGeom prst="rect">
            <a:avLst/>
          </a:prstGeom>
          <a:noFill/>
        </p:spPr>
        <p:txBody>
          <a:bodyPr wrap="square" rtlCol="0">
            <a:spAutoFit/>
          </a:bodyPr>
          <a:lstStyle/>
          <a:p>
            <a:pPr marL="342900" indent="-342900">
              <a:buFont typeface="Wingdings" pitchFamily="2" charset="2"/>
              <a:buChar char="ü"/>
            </a:pPr>
            <a:r>
              <a:rPr lang="en-US" sz="2000" dirty="0" smtClean="0"/>
              <a:t>Find a good place to study</a:t>
            </a:r>
          </a:p>
          <a:p>
            <a:pPr marL="342900" indent="-342900">
              <a:buFont typeface="Wingdings" pitchFamily="2" charset="2"/>
              <a:buChar char="ü"/>
            </a:pPr>
            <a:r>
              <a:rPr lang="en-US" sz="2000" dirty="0" smtClean="0"/>
              <a:t>Get started</a:t>
            </a:r>
          </a:p>
          <a:p>
            <a:pPr marL="342900" indent="-342900">
              <a:buFont typeface="Wingdings" pitchFamily="2" charset="2"/>
              <a:buChar char="ü"/>
            </a:pPr>
            <a:r>
              <a:rPr lang="en-US" sz="2000" dirty="0" smtClean="0"/>
              <a:t>Know your learning style</a:t>
            </a:r>
          </a:p>
          <a:p>
            <a:pPr marL="342900" indent="-342900">
              <a:buFont typeface="Wingdings" pitchFamily="2" charset="2"/>
              <a:buChar char="ü"/>
            </a:pPr>
            <a:r>
              <a:rPr lang="en-US" sz="2000" dirty="0" smtClean="0"/>
              <a:t>Organize your study time</a:t>
            </a:r>
          </a:p>
          <a:p>
            <a:pPr marL="342900" indent="-342900">
              <a:buFont typeface="Wingdings" pitchFamily="2" charset="2"/>
              <a:buChar char="ü"/>
            </a:pPr>
            <a:r>
              <a:rPr lang="en-US" sz="2000" dirty="0" smtClean="0"/>
              <a:t>Know how to study for tests</a:t>
            </a:r>
          </a:p>
          <a:p>
            <a:pPr marL="342900" indent="-342900">
              <a:buFont typeface="Wingdings" pitchFamily="2" charset="2"/>
              <a:buChar char="ü"/>
            </a:pPr>
            <a:r>
              <a:rPr lang="en-US" sz="2000" dirty="0" smtClean="0"/>
              <a:t>Use tricks to help your memorize information</a:t>
            </a:r>
          </a:p>
          <a:p>
            <a:pPr marL="342900" indent="-342900">
              <a:buFont typeface="Wingdings" pitchFamily="2" charset="2"/>
              <a:buChar char="ü"/>
            </a:pPr>
            <a:r>
              <a:rPr lang="en-US" sz="2000" dirty="0" smtClean="0"/>
              <a:t>Know how to write a paper</a:t>
            </a:r>
          </a:p>
          <a:p>
            <a:pPr marL="342900" indent="-342900">
              <a:buFont typeface="Wingdings" pitchFamily="2" charset="2"/>
              <a:buChar char="ü"/>
            </a:pPr>
            <a:r>
              <a:rPr lang="en-US" sz="2000" dirty="0" smtClean="0"/>
              <a:t>Use tricks when making a presentation or speech</a:t>
            </a:r>
          </a:p>
          <a:p>
            <a:pPr marL="342900" indent="-342900">
              <a:buFont typeface="Wingdings" pitchFamily="2" charset="2"/>
              <a:buChar char="ü"/>
            </a:pPr>
            <a:r>
              <a:rPr lang="en-US" sz="2000" dirty="0" smtClean="0"/>
              <a:t>Have good computer skills</a:t>
            </a:r>
          </a:p>
        </p:txBody>
      </p:sp>
    </p:spTree>
    <p:extLst>
      <p:ext uri="{BB962C8B-B14F-4D97-AF65-F5344CB8AC3E}">
        <p14:creationId xmlns:p14="http://schemas.microsoft.com/office/powerpoint/2010/main" val="702976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14400"/>
            <a:ext cx="3352800" cy="2554545"/>
          </a:xfrm>
          <a:prstGeom prst="rect">
            <a:avLst/>
          </a:prstGeom>
          <a:noFill/>
        </p:spPr>
        <p:txBody>
          <a:bodyPr wrap="square" rtlCol="0">
            <a:spAutoFit/>
          </a:bodyPr>
          <a:lstStyle/>
          <a:p>
            <a:r>
              <a:rPr lang="en-US" sz="4000" b="1" dirty="0"/>
              <a:t>Step </a:t>
            </a:r>
            <a:r>
              <a:rPr lang="en-US" sz="4000" b="1" dirty="0" smtClean="0"/>
              <a:t>Eight</a:t>
            </a:r>
            <a:r>
              <a:rPr lang="en-US" sz="4000" b="1" dirty="0"/>
              <a:t/>
            </a:r>
            <a:br>
              <a:rPr lang="en-US" sz="4000" b="1" dirty="0"/>
            </a:br>
            <a:r>
              <a:rPr lang="en-US" sz="4000" b="1" dirty="0" smtClean="0"/>
              <a:t>Use Test Taking Strategies</a:t>
            </a:r>
            <a:endParaRPr lang="en-US" sz="4000" dirty="0"/>
          </a:p>
        </p:txBody>
      </p:sp>
      <p:pic>
        <p:nvPicPr>
          <p:cNvPr id="5" name="Picture 4"/>
          <p:cNvPicPr>
            <a:picLocks noChangeAspect="1"/>
          </p:cNvPicPr>
          <p:nvPr/>
        </p:nvPicPr>
        <p:blipFill>
          <a:blip r:embed="rId3"/>
          <a:stretch>
            <a:fillRect/>
          </a:stretch>
        </p:blipFill>
        <p:spPr>
          <a:xfrm>
            <a:off x="4038600" y="762000"/>
            <a:ext cx="4280110" cy="4648200"/>
          </a:xfrm>
          <a:prstGeom prst="rect">
            <a:avLst/>
          </a:prstGeom>
        </p:spPr>
      </p:pic>
    </p:spTree>
    <p:extLst>
      <p:ext uri="{BB962C8B-B14F-4D97-AF65-F5344CB8AC3E}">
        <p14:creationId xmlns:p14="http://schemas.microsoft.com/office/powerpoint/2010/main" val="48383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831" y="1066800"/>
            <a:ext cx="4194778" cy="523220"/>
          </a:xfrm>
          <a:prstGeom prst="rect">
            <a:avLst/>
          </a:prstGeom>
        </p:spPr>
        <p:txBody>
          <a:bodyPr wrap="none">
            <a:spAutoFit/>
          </a:bodyPr>
          <a:lstStyle/>
          <a:p>
            <a:r>
              <a:rPr lang="en-US" sz="2800" b="1" dirty="0" smtClean="0"/>
              <a:t>Get Off to a Good Start</a:t>
            </a:r>
            <a:endParaRPr lang="en-US" sz="2800" b="1" dirty="0"/>
          </a:p>
        </p:txBody>
      </p:sp>
      <p:sp>
        <p:nvSpPr>
          <p:cNvPr id="3" name="TextBox 2"/>
          <p:cNvSpPr txBox="1"/>
          <p:nvPr/>
        </p:nvSpPr>
        <p:spPr>
          <a:xfrm>
            <a:off x="838200" y="2590800"/>
            <a:ext cx="4038600" cy="2308324"/>
          </a:xfrm>
          <a:prstGeom prst="rect">
            <a:avLst/>
          </a:prstGeom>
          <a:noFill/>
        </p:spPr>
        <p:txBody>
          <a:bodyPr wrap="square" rtlCol="0">
            <a:spAutoFit/>
          </a:bodyPr>
          <a:lstStyle/>
          <a:p>
            <a:pPr marL="285750" indent="-285750">
              <a:buFont typeface="Arial"/>
              <a:buChar char="•"/>
            </a:pPr>
            <a:r>
              <a:rPr lang="en-US" dirty="0" smtClean="0"/>
              <a:t>Have everything you need. </a:t>
            </a:r>
            <a:endParaRPr lang="en-US" dirty="0"/>
          </a:p>
          <a:p>
            <a:pPr marL="285750" indent="-285750">
              <a:buFont typeface="Arial"/>
              <a:buChar char="•"/>
            </a:pPr>
            <a:endParaRPr lang="en-US" dirty="0" smtClean="0"/>
          </a:p>
          <a:p>
            <a:pPr marL="285750" indent="-285750">
              <a:buFont typeface="Arial"/>
              <a:buChar char="•"/>
            </a:pPr>
            <a:r>
              <a:rPr lang="en-US" dirty="0" smtClean="0"/>
              <a:t>As soon as you get your test, write down anything that you want to remember (facts, dates, formulas, </a:t>
            </a:r>
            <a:r>
              <a:rPr lang="en-US" dirty="0" err="1" smtClean="0"/>
              <a:t>etc</a:t>
            </a:r>
            <a:r>
              <a:rPr lang="en-US" dirty="0" smtClean="0"/>
              <a:t>)</a:t>
            </a:r>
          </a:p>
          <a:p>
            <a:pPr marL="285750" indent="-285750">
              <a:buFont typeface="Arial"/>
              <a:buChar char="•"/>
            </a:pPr>
            <a:endParaRPr lang="en-US" dirty="0"/>
          </a:p>
          <a:p>
            <a:pPr marL="285750" indent="-285750">
              <a:buFont typeface="Arial"/>
              <a:buChar char="•"/>
            </a:pPr>
            <a:r>
              <a:rPr lang="en-US" dirty="0" smtClean="0"/>
              <a:t>Read the directions CAREFULLY</a:t>
            </a:r>
          </a:p>
          <a:p>
            <a:endParaRPr lang="en-US" dirty="0" smtClean="0"/>
          </a:p>
        </p:txBody>
      </p:sp>
      <p:pic>
        <p:nvPicPr>
          <p:cNvPr id="4" name="Picture 3"/>
          <p:cNvPicPr>
            <a:picLocks noChangeAspect="1"/>
          </p:cNvPicPr>
          <p:nvPr/>
        </p:nvPicPr>
        <p:blipFill>
          <a:blip r:embed="rId3"/>
          <a:stretch>
            <a:fillRect/>
          </a:stretch>
        </p:blipFill>
        <p:spPr>
          <a:xfrm>
            <a:off x="5486400" y="1600200"/>
            <a:ext cx="3218793" cy="3733800"/>
          </a:xfrm>
          <a:prstGeom prst="rect">
            <a:avLst/>
          </a:prstGeom>
        </p:spPr>
      </p:pic>
    </p:spTree>
    <p:extLst>
      <p:ext uri="{BB962C8B-B14F-4D97-AF65-F5344CB8AC3E}">
        <p14:creationId xmlns:p14="http://schemas.microsoft.com/office/powerpoint/2010/main" val="39038981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831" y="1066800"/>
            <a:ext cx="2676784" cy="523220"/>
          </a:xfrm>
          <a:prstGeom prst="rect">
            <a:avLst/>
          </a:prstGeom>
        </p:spPr>
        <p:txBody>
          <a:bodyPr wrap="none">
            <a:spAutoFit/>
          </a:bodyPr>
          <a:lstStyle/>
          <a:p>
            <a:r>
              <a:rPr lang="en-US" sz="2800" b="1" dirty="0" smtClean="0"/>
              <a:t>Develop a Plan</a:t>
            </a:r>
            <a:endParaRPr lang="en-US" sz="2800" b="1" dirty="0"/>
          </a:p>
        </p:txBody>
      </p:sp>
      <p:sp>
        <p:nvSpPr>
          <p:cNvPr id="3" name="TextBox 2"/>
          <p:cNvSpPr txBox="1"/>
          <p:nvPr/>
        </p:nvSpPr>
        <p:spPr>
          <a:xfrm>
            <a:off x="1447800" y="2590800"/>
            <a:ext cx="6477000" cy="1477328"/>
          </a:xfrm>
          <a:prstGeom prst="rect">
            <a:avLst/>
          </a:prstGeom>
          <a:noFill/>
        </p:spPr>
        <p:txBody>
          <a:bodyPr wrap="square" rtlCol="0">
            <a:spAutoFit/>
          </a:bodyPr>
          <a:lstStyle/>
          <a:p>
            <a:r>
              <a:rPr lang="en-US" dirty="0" smtClean="0"/>
              <a:t>Before you begin answering questions, quickly look over the entire test and develop a plan.  For example, if a one hour test has 25 MC, and 2 essay questions, you could plan to spend 10 minutes on the MC questions, 20 minutes on each essay question, and 10 minutes checking it over.</a:t>
            </a:r>
          </a:p>
        </p:txBody>
      </p:sp>
    </p:spTree>
    <p:extLst>
      <p:ext uri="{BB962C8B-B14F-4D97-AF65-F5344CB8AC3E}">
        <p14:creationId xmlns:p14="http://schemas.microsoft.com/office/powerpoint/2010/main" val="39038981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830" y="1066800"/>
            <a:ext cx="5850970" cy="954107"/>
          </a:xfrm>
          <a:prstGeom prst="rect">
            <a:avLst/>
          </a:prstGeom>
        </p:spPr>
        <p:txBody>
          <a:bodyPr wrap="square">
            <a:spAutoFit/>
          </a:bodyPr>
          <a:lstStyle/>
          <a:p>
            <a:r>
              <a:rPr lang="en-US" sz="2800" b="1" dirty="0" smtClean="0"/>
              <a:t>Mark The Questions You Want to Return To</a:t>
            </a:r>
            <a:endParaRPr lang="en-US" sz="2800" b="1" dirty="0"/>
          </a:p>
        </p:txBody>
      </p:sp>
      <p:sp>
        <p:nvSpPr>
          <p:cNvPr id="3" name="TextBox 2"/>
          <p:cNvSpPr txBox="1"/>
          <p:nvPr/>
        </p:nvSpPr>
        <p:spPr>
          <a:xfrm>
            <a:off x="1447800" y="2590800"/>
            <a:ext cx="6477000" cy="2031325"/>
          </a:xfrm>
          <a:prstGeom prst="rect">
            <a:avLst/>
          </a:prstGeom>
          <a:noFill/>
        </p:spPr>
        <p:txBody>
          <a:bodyPr wrap="square" rtlCol="0">
            <a:spAutoFit/>
          </a:bodyPr>
          <a:lstStyle/>
          <a:p>
            <a:r>
              <a:rPr lang="en-US" dirty="0" smtClean="0"/>
              <a:t>As you go through the test, put a mark or dot by a question you are unsure of.  After you’ve gone through all the questions, go back to the ones that you’ve marked, and try them again. </a:t>
            </a:r>
          </a:p>
          <a:p>
            <a:r>
              <a:rPr lang="en-US" dirty="0" smtClean="0"/>
              <a:t>Don’t spend a lot of time on difficult questions, and don’t panic if you don’t know the answers to the first few questions. Sometimes it takes a few minutes for your brain to get in gear.</a:t>
            </a:r>
          </a:p>
          <a:p>
            <a:endParaRPr lang="en-US" dirty="0" smtClean="0"/>
          </a:p>
        </p:txBody>
      </p:sp>
    </p:spTree>
    <p:extLst>
      <p:ext uri="{BB962C8B-B14F-4D97-AF65-F5344CB8AC3E}">
        <p14:creationId xmlns:p14="http://schemas.microsoft.com/office/powerpoint/2010/main" val="25955045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830" y="1066800"/>
            <a:ext cx="5850970" cy="954107"/>
          </a:xfrm>
          <a:prstGeom prst="rect">
            <a:avLst/>
          </a:prstGeom>
        </p:spPr>
        <p:txBody>
          <a:bodyPr wrap="square">
            <a:spAutoFit/>
          </a:bodyPr>
          <a:lstStyle/>
          <a:p>
            <a:r>
              <a:rPr lang="en-US" sz="2800" b="1" dirty="0" smtClean="0"/>
              <a:t>Increase Your Odds on Multiple Choice Questions</a:t>
            </a:r>
            <a:endParaRPr lang="en-US" sz="2800" b="1" dirty="0"/>
          </a:p>
        </p:txBody>
      </p:sp>
      <p:sp>
        <p:nvSpPr>
          <p:cNvPr id="3" name="TextBox 2"/>
          <p:cNvSpPr txBox="1"/>
          <p:nvPr/>
        </p:nvSpPr>
        <p:spPr>
          <a:xfrm>
            <a:off x="1447800" y="2590800"/>
            <a:ext cx="6477000" cy="3139321"/>
          </a:xfrm>
          <a:prstGeom prst="rect">
            <a:avLst/>
          </a:prstGeom>
          <a:noFill/>
        </p:spPr>
        <p:txBody>
          <a:bodyPr wrap="square" rtlCol="0">
            <a:spAutoFit/>
          </a:bodyPr>
          <a:lstStyle/>
          <a:p>
            <a:pPr marL="285750" indent="-285750">
              <a:buFont typeface="Arial"/>
              <a:buChar char="•"/>
            </a:pPr>
            <a:r>
              <a:rPr lang="en-US" dirty="0" smtClean="0"/>
              <a:t>As you read through a MC question, try to come up with an answer </a:t>
            </a:r>
            <a:r>
              <a:rPr lang="en-US" i="1" dirty="0" smtClean="0"/>
              <a:t>before </a:t>
            </a:r>
            <a:r>
              <a:rPr lang="en-US" dirty="0" smtClean="0"/>
              <a:t>you look at your choices</a:t>
            </a:r>
          </a:p>
          <a:p>
            <a:pPr marL="285750" indent="-285750">
              <a:buFont typeface="Arial"/>
              <a:buChar char="•"/>
            </a:pPr>
            <a:r>
              <a:rPr lang="en-US" dirty="0" smtClean="0"/>
              <a:t>If you are unsure of an answer, eliminate the choices you know are incorrect by crossing them out. Then make an educated guess.</a:t>
            </a:r>
          </a:p>
          <a:p>
            <a:pPr marL="285750" indent="-285750">
              <a:buFont typeface="Arial"/>
              <a:buChar char="•"/>
            </a:pPr>
            <a:r>
              <a:rPr lang="en-US" dirty="0" smtClean="0"/>
              <a:t>If two of the choices are similar or opposite, one of them is probably the correct answer.</a:t>
            </a:r>
          </a:p>
          <a:p>
            <a:pPr marL="285750" indent="-285750">
              <a:buFont typeface="Arial"/>
              <a:buChar char="•"/>
            </a:pPr>
            <a:r>
              <a:rPr lang="en-US" dirty="0" smtClean="0"/>
              <a:t>Read all of the answer choices. At least a couple of the answers will probably sound like they could be correct. Don’t be tempted to mark the first answer that sounds good.</a:t>
            </a:r>
          </a:p>
          <a:p>
            <a:endParaRPr lang="en-US" dirty="0" smtClean="0"/>
          </a:p>
        </p:txBody>
      </p:sp>
    </p:spTree>
    <p:extLst>
      <p:ext uri="{BB962C8B-B14F-4D97-AF65-F5344CB8AC3E}">
        <p14:creationId xmlns:p14="http://schemas.microsoft.com/office/powerpoint/2010/main" val="25378470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967264"/>
            <a:ext cx="6705600" cy="923330"/>
          </a:xfrm>
          <a:prstGeom prst="rect">
            <a:avLst/>
          </a:prstGeom>
          <a:noFill/>
        </p:spPr>
        <p:txBody>
          <a:bodyPr wrap="square" rtlCol="0">
            <a:spAutoFit/>
          </a:bodyPr>
          <a:lstStyle/>
          <a:p>
            <a:r>
              <a:rPr lang="en-US" b="1" dirty="0"/>
              <a:t>Choose the correct form of the verb in brackets:</a:t>
            </a:r>
            <a:r>
              <a:rPr lang="en-US" dirty="0"/>
              <a:t/>
            </a:r>
            <a:br>
              <a:rPr lang="en-US" dirty="0"/>
            </a:br>
            <a:r>
              <a:rPr lang="en-US" b="1" dirty="0"/>
              <a:t>He's very happy in Canada. He _______________(live) in Canada since 1994.</a:t>
            </a:r>
            <a:endParaRPr lang="en-US" dirty="0"/>
          </a:p>
        </p:txBody>
      </p:sp>
      <p:sp>
        <p:nvSpPr>
          <p:cNvPr id="4" name="TextBox 3"/>
          <p:cNvSpPr txBox="1"/>
          <p:nvPr/>
        </p:nvSpPr>
        <p:spPr>
          <a:xfrm>
            <a:off x="1409700" y="2094131"/>
            <a:ext cx="6172200" cy="369332"/>
          </a:xfrm>
          <a:prstGeom prst="rect">
            <a:avLst/>
          </a:prstGeom>
          <a:noFill/>
        </p:spPr>
        <p:txBody>
          <a:bodyPr wrap="square" rtlCol="0">
            <a:spAutoFit/>
          </a:bodyPr>
          <a:lstStyle/>
          <a:p>
            <a:pPr marL="342900" indent="-342900">
              <a:buAutoNum type="alphaLcPeriod"/>
            </a:pPr>
            <a:r>
              <a:rPr lang="en-US" dirty="0" smtClean="0"/>
              <a:t>He have lived in Canada since 1994.</a:t>
            </a:r>
          </a:p>
        </p:txBody>
      </p:sp>
      <p:sp>
        <p:nvSpPr>
          <p:cNvPr id="5" name="TextBox 4"/>
          <p:cNvSpPr txBox="1"/>
          <p:nvPr/>
        </p:nvSpPr>
        <p:spPr>
          <a:xfrm>
            <a:off x="1409700" y="2667000"/>
            <a:ext cx="5600700" cy="369332"/>
          </a:xfrm>
          <a:prstGeom prst="rect">
            <a:avLst/>
          </a:prstGeom>
          <a:noFill/>
        </p:spPr>
        <p:txBody>
          <a:bodyPr wrap="square" rtlCol="0">
            <a:spAutoFit/>
          </a:bodyPr>
          <a:lstStyle/>
          <a:p>
            <a:r>
              <a:rPr lang="en-US" dirty="0" smtClean="0"/>
              <a:t>b.  He has lived in Canada since 1994.</a:t>
            </a:r>
            <a:endParaRPr lang="en-US" dirty="0"/>
          </a:p>
        </p:txBody>
      </p:sp>
      <p:sp>
        <p:nvSpPr>
          <p:cNvPr id="6" name="TextBox 5"/>
          <p:cNvSpPr txBox="1"/>
          <p:nvPr/>
        </p:nvSpPr>
        <p:spPr>
          <a:xfrm>
            <a:off x="1409700" y="3237131"/>
            <a:ext cx="4343400" cy="369332"/>
          </a:xfrm>
          <a:prstGeom prst="rect">
            <a:avLst/>
          </a:prstGeom>
          <a:noFill/>
        </p:spPr>
        <p:txBody>
          <a:bodyPr wrap="square" rtlCol="0">
            <a:spAutoFit/>
          </a:bodyPr>
          <a:lstStyle/>
          <a:p>
            <a:r>
              <a:rPr lang="en-US" dirty="0" smtClean="0"/>
              <a:t>c.  He lives in Canada since 1994.</a:t>
            </a:r>
            <a:endParaRPr lang="en-US" dirty="0"/>
          </a:p>
        </p:txBody>
      </p:sp>
      <p:sp>
        <p:nvSpPr>
          <p:cNvPr id="7" name="TextBox 6"/>
          <p:cNvSpPr txBox="1"/>
          <p:nvPr/>
        </p:nvSpPr>
        <p:spPr>
          <a:xfrm>
            <a:off x="1409700" y="3810000"/>
            <a:ext cx="4381500" cy="369332"/>
          </a:xfrm>
          <a:prstGeom prst="rect">
            <a:avLst/>
          </a:prstGeom>
          <a:noFill/>
        </p:spPr>
        <p:txBody>
          <a:bodyPr wrap="square" rtlCol="0">
            <a:spAutoFit/>
          </a:bodyPr>
          <a:lstStyle/>
          <a:p>
            <a:r>
              <a:rPr lang="en-US" dirty="0" smtClean="0"/>
              <a:t>d.  He live in Canada since 1994.</a:t>
            </a:r>
            <a:endParaRPr lang="en-US" dirty="0"/>
          </a:p>
        </p:txBody>
      </p:sp>
    </p:spTree>
    <p:extLst>
      <p:ext uri="{BB962C8B-B14F-4D97-AF65-F5344CB8AC3E}">
        <p14:creationId xmlns:p14="http://schemas.microsoft.com/office/powerpoint/2010/main" val="419861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830" y="1066800"/>
            <a:ext cx="5850970" cy="954107"/>
          </a:xfrm>
          <a:prstGeom prst="rect">
            <a:avLst/>
          </a:prstGeom>
        </p:spPr>
        <p:txBody>
          <a:bodyPr wrap="square">
            <a:spAutoFit/>
          </a:bodyPr>
          <a:lstStyle/>
          <a:p>
            <a:r>
              <a:rPr lang="en-US" sz="2800" b="1" dirty="0" smtClean="0"/>
              <a:t>Look For Key Words in True/False Questions</a:t>
            </a:r>
            <a:endParaRPr lang="en-US" sz="2800" b="1" dirty="0"/>
          </a:p>
        </p:txBody>
      </p:sp>
      <p:sp>
        <p:nvSpPr>
          <p:cNvPr id="3" name="TextBox 2"/>
          <p:cNvSpPr txBox="1"/>
          <p:nvPr/>
        </p:nvSpPr>
        <p:spPr>
          <a:xfrm>
            <a:off x="1447800" y="2590800"/>
            <a:ext cx="6477000" cy="2031325"/>
          </a:xfrm>
          <a:prstGeom prst="rect">
            <a:avLst/>
          </a:prstGeom>
          <a:noFill/>
        </p:spPr>
        <p:txBody>
          <a:bodyPr wrap="square" rtlCol="0">
            <a:spAutoFit/>
          </a:bodyPr>
          <a:lstStyle/>
          <a:p>
            <a:r>
              <a:rPr lang="en-US" dirty="0" smtClean="0"/>
              <a:t>Statements with </a:t>
            </a:r>
            <a:r>
              <a:rPr lang="en-US" i="1" dirty="0" smtClean="0"/>
              <a:t>always, never, every, all, </a:t>
            </a:r>
            <a:r>
              <a:rPr lang="en-US" dirty="0" smtClean="0"/>
              <a:t>and</a:t>
            </a:r>
            <a:r>
              <a:rPr lang="en-US" i="1" dirty="0" smtClean="0"/>
              <a:t> none</a:t>
            </a:r>
            <a:r>
              <a:rPr lang="en-US" dirty="0" smtClean="0"/>
              <a:t> in them are usually false.</a:t>
            </a:r>
          </a:p>
          <a:p>
            <a:r>
              <a:rPr lang="en-US" dirty="0" smtClean="0"/>
              <a:t>Statements with </a:t>
            </a:r>
            <a:r>
              <a:rPr lang="en-US" i="1" dirty="0" smtClean="0"/>
              <a:t>usually, often, sometimes, most, </a:t>
            </a:r>
            <a:r>
              <a:rPr lang="en-US" dirty="0" smtClean="0"/>
              <a:t>and</a:t>
            </a:r>
            <a:r>
              <a:rPr lang="en-US" i="1" dirty="0" smtClean="0"/>
              <a:t> many </a:t>
            </a:r>
            <a:r>
              <a:rPr lang="en-US" dirty="0" smtClean="0"/>
              <a:t>in them are usually true.</a:t>
            </a:r>
          </a:p>
          <a:p>
            <a:r>
              <a:rPr lang="en-US" dirty="0" smtClean="0"/>
              <a:t>Read true/false questions very carefully. One word will often determine whether a statement is true or false.</a:t>
            </a:r>
          </a:p>
          <a:p>
            <a:endParaRPr lang="en-US" dirty="0" smtClean="0"/>
          </a:p>
        </p:txBody>
      </p:sp>
    </p:spTree>
    <p:extLst>
      <p:ext uri="{BB962C8B-B14F-4D97-AF65-F5344CB8AC3E}">
        <p14:creationId xmlns:p14="http://schemas.microsoft.com/office/powerpoint/2010/main" val="2537847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Step TWO</a:t>
            </a:r>
            <a:br>
              <a:rPr lang="en-US" sz="4000" b="1" dirty="0" smtClean="0"/>
            </a:br>
            <a:r>
              <a:rPr lang="en-US" sz="4000" b="1" dirty="0" smtClean="0"/>
              <a:t>Be organized</a:t>
            </a:r>
            <a:endParaRPr lang="en-US" sz="4000" b="1" dirty="0"/>
          </a:p>
        </p:txBody>
      </p:sp>
      <p:sp>
        <p:nvSpPr>
          <p:cNvPr id="3" name="Content Placeholder 2"/>
          <p:cNvSpPr>
            <a:spLocks noGrp="1"/>
          </p:cNvSpPr>
          <p:nvPr>
            <p:ph idx="1"/>
          </p:nvPr>
        </p:nvSpPr>
        <p:spPr>
          <a:xfrm>
            <a:off x="838200" y="2133600"/>
            <a:ext cx="7772400" cy="3733800"/>
          </a:xfrm>
        </p:spPr>
        <p:txBody>
          <a:bodyPr>
            <a:normAutofit/>
          </a:bodyPr>
          <a:lstStyle/>
          <a:p>
            <a:pPr indent="0">
              <a:buNone/>
            </a:pPr>
            <a:r>
              <a:rPr lang="en-US" sz="2400" dirty="0" smtClean="0"/>
              <a:t>If you’re organized, you have what you need when you need it.  This section will give you a number of ideas on how to be organized. Of course, you must determine what’s going to work best for you.</a:t>
            </a:r>
            <a:endParaRPr lang="en-US" sz="2400" dirty="0"/>
          </a:p>
        </p:txBody>
      </p:sp>
    </p:spTree>
    <p:extLst>
      <p:ext uri="{BB962C8B-B14F-4D97-AF65-F5344CB8AC3E}">
        <p14:creationId xmlns:p14="http://schemas.microsoft.com/office/powerpoint/2010/main" val="1337600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6324600" cy="923330"/>
          </a:xfrm>
          <a:prstGeom prst="rect">
            <a:avLst/>
          </a:prstGeom>
          <a:noFill/>
        </p:spPr>
        <p:txBody>
          <a:bodyPr wrap="square" rtlCol="0">
            <a:spAutoFit/>
          </a:bodyPr>
          <a:lstStyle/>
          <a:p>
            <a:r>
              <a:rPr lang="en-US" dirty="0" smtClean="0"/>
              <a:t>1. All turtles can breath through their butts.</a:t>
            </a:r>
          </a:p>
          <a:p>
            <a:endParaRPr lang="en-US" dirty="0"/>
          </a:p>
          <a:p>
            <a:r>
              <a:rPr lang="en-US" dirty="0" smtClean="0"/>
              <a:t>True or False?</a:t>
            </a:r>
            <a:endParaRPr lang="en-US" dirty="0"/>
          </a:p>
        </p:txBody>
      </p:sp>
      <p:sp>
        <p:nvSpPr>
          <p:cNvPr id="3" name="TextBox 2"/>
          <p:cNvSpPr txBox="1"/>
          <p:nvPr/>
        </p:nvSpPr>
        <p:spPr>
          <a:xfrm>
            <a:off x="1524000" y="1633950"/>
            <a:ext cx="4572000" cy="1200329"/>
          </a:xfrm>
          <a:prstGeom prst="rect">
            <a:avLst/>
          </a:prstGeom>
          <a:noFill/>
        </p:spPr>
        <p:txBody>
          <a:bodyPr wrap="square" rtlCol="0">
            <a:spAutoFit/>
          </a:bodyPr>
          <a:lstStyle/>
          <a:p>
            <a:r>
              <a:rPr lang="en-US" dirty="0" smtClean="0"/>
              <a:t>False:</a:t>
            </a:r>
            <a:endParaRPr lang="en-US" dirty="0"/>
          </a:p>
          <a:p>
            <a:r>
              <a:rPr lang="en-US" dirty="0" err="1"/>
              <a:t>Hehe</a:t>
            </a:r>
            <a:r>
              <a:rPr lang="en-US" dirty="0"/>
              <a:t>. Yes, </a:t>
            </a:r>
            <a:r>
              <a:rPr lang="en-US" dirty="0" smtClean="0"/>
              <a:t>some do, but not all. </a:t>
            </a:r>
            <a:r>
              <a:rPr lang="en-US" dirty="0"/>
              <a:t>Check out the Fitzroy river turtle, which is native to Australia.</a:t>
            </a:r>
          </a:p>
          <a:p>
            <a:endParaRPr lang="en-US" dirty="0"/>
          </a:p>
        </p:txBody>
      </p:sp>
      <p:sp>
        <p:nvSpPr>
          <p:cNvPr id="4" name="TextBox 3"/>
          <p:cNvSpPr txBox="1"/>
          <p:nvPr/>
        </p:nvSpPr>
        <p:spPr>
          <a:xfrm>
            <a:off x="914400" y="4267200"/>
            <a:ext cx="5638800" cy="1066800"/>
          </a:xfrm>
          <a:prstGeom prst="rect">
            <a:avLst/>
          </a:prstGeom>
          <a:noFill/>
        </p:spPr>
        <p:txBody>
          <a:bodyPr wrap="square" rtlCol="0">
            <a:spAutoFit/>
          </a:bodyPr>
          <a:lstStyle/>
          <a:p>
            <a:endParaRPr lang="en-US" dirty="0"/>
          </a:p>
        </p:txBody>
      </p:sp>
      <p:sp>
        <p:nvSpPr>
          <p:cNvPr id="5" name="TextBox 4"/>
          <p:cNvSpPr txBox="1"/>
          <p:nvPr/>
        </p:nvSpPr>
        <p:spPr>
          <a:xfrm>
            <a:off x="914400" y="2723971"/>
            <a:ext cx="4648200" cy="1200329"/>
          </a:xfrm>
          <a:prstGeom prst="rect">
            <a:avLst/>
          </a:prstGeom>
          <a:noFill/>
        </p:spPr>
        <p:txBody>
          <a:bodyPr wrap="square" rtlCol="0">
            <a:spAutoFit/>
          </a:bodyPr>
          <a:lstStyle/>
          <a:p>
            <a:r>
              <a:rPr lang="en-US" dirty="0" smtClean="0"/>
              <a:t>2. In Portugal, McDonalds serves up to 10 varieties of soup.</a:t>
            </a:r>
          </a:p>
          <a:p>
            <a:endParaRPr lang="en-US" dirty="0"/>
          </a:p>
          <a:p>
            <a:r>
              <a:rPr lang="en-US" dirty="0" smtClean="0"/>
              <a:t>True or False?</a:t>
            </a:r>
            <a:endParaRPr lang="en-US" dirty="0"/>
          </a:p>
        </p:txBody>
      </p:sp>
      <p:sp>
        <p:nvSpPr>
          <p:cNvPr id="6" name="TextBox 5"/>
          <p:cNvSpPr txBox="1"/>
          <p:nvPr/>
        </p:nvSpPr>
        <p:spPr>
          <a:xfrm>
            <a:off x="1828800" y="4953000"/>
            <a:ext cx="4419600" cy="838200"/>
          </a:xfrm>
          <a:prstGeom prst="rect">
            <a:avLst/>
          </a:prstGeom>
          <a:noFill/>
        </p:spPr>
        <p:txBody>
          <a:bodyPr wrap="square" rtlCol="0">
            <a:spAutoFit/>
          </a:bodyPr>
          <a:lstStyle/>
          <a:p>
            <a:endParaRPr lang="en-US" dirty="0"/>
          </a:p>
        </p:txBody>
      </p:sp>
      <p:sp>
        <p:nvSpPr>
          <p:cNvPr id="7" name="TextBox 6"/>
          <p:cNvSpPr txBox="1"/>
          <p:nvPr/>
        </p:nvSpPr>
        <p:spPr>
          <a:xfrm>
            <a:off x="1676400" y="3949120"/>
            <a:ext cx="6400800" cy="2031325"/>
          </a:xfrm>
          <a:prstGeom prst="rect">
            <a:avLst/>
          </a:prstGeom>
          <a:noFill/>
        </p:spPr>
        <p:txBody>
          <a:bodyPr wrap="square" rtlCol="0">
            <a:spAutoFit/>
          </a:bodyPr>
          <a:lstStyle/>
          <a:p>
            <a:r>
              <a:rPr lang="en-US" b="1" dirty="0" smtClean="0"/>
              <a:t>TRUE</a:t>
            </a:r>
            <a:r>
              <a:rPr lang="en-US" dirty="0" smtClean="0"/>
              <a:t>.</a:t>
            </a:r>
          </a:p>
          <a:p>
            <a:endParaRPr lang="en-US" dirty="0"/>
          </a:p>
          <a:p>
            <a:r>
              <a:rPr lang="en-US" dirty="0" smtClean="0"/>
              <a:t>McDonald’s </a:t>
            </a:r>
            <a:r>
              <a:rPr lang="en-US" dirty="0"/>
              <a:t>restaurants around the world are known for their </a:t>
            </a:r>
            <a:r>
              <a:rPr lang="en-US" dirty="0">
                <a:hlinkClick r:id="rId2" tooltip="McDonald's differences"/>
              </a:rPr>
              <a:t>regional differences</a:t>
            </a:r>
            <a:r>
              <a:rPr lang="en-US" dirty="0"/>
              <a:t>. Some of these variations include serving Banana pie in Brazil, </a:t>
            </a:r>
            <a:r>
              <a:rPr lang="en-US" dirty="0" err="1"/>
              <a:t>shawarmas</a:t>
            </a:r>
            <a:r>
              <a:rPr lang="en-US" dirty="0"/>
              <a:t> in Egypt, Spinach and Parmesan </a:t>
            </a:r>
            <a:r>
              <a:rPr lang="en-US" dirty="0" err="1"/>
              <a:t>McNuggets</a:t>
            </a:r>
            <a:r>
              <a:rPr lang="en-US" dirty="0"/>
              <a:t> in Italy, and beer in many European countries such as France, the Netherlands, Germany and </a:t>
            </a:r>
            <a:r>
              <a:rPr lang="en-US" dirty="0" smtClean="0"/>
              <a:t>Portugal.</a:t>
            </a:r>
            <a:endParaRPr lang="en-US" dirty="0"/>
          </a:p>
        </p:txBody>
      </p:sp>
    </p:spTree>
    <p:extLst>
      <p:ext uri="{BB962C8B-B14F-4D97-AF65-F5344CB8AC3E}">
        <p14:creationId xmlns:p14="http://schemas.microsoft.com/office/powerpoint/2010/main" val="281957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85800"/>
            <a:ext cx="5850970" cy="954107"/>
          </a:xfrm>
          <a:prstGeom prst="rect">
            <a:avLst/>
          </a:prstGeom>
        </p:spPr>
        <p:txBody>
          <a:bodyPr wrap="square">
            <a:spAutoFit/>
          </a:bodyPr>
          <a:lstStyle/>
          <a:p>
            <a:r>
              <a:rPr lang="en-US" sz="2800" b="1" dirty="0" smtClean="0"/>
              <a:t>Know How to Approach Essay Questions</a:t>
            </a:r>
            <a:endParaRPr lang="en-US" sz="2800" b="1" dirty="0"/>
          </a:p>
        </p:txBody>
      </p:sp>
      <p:sp>
        <p:nvSpPr>
          <p:cNvPr id="3" name="TextBox 2"/>
          <p:cNvSpPr txBox="1"/>
          <p:nvPr/>
        </p:nvSpPr>
        <p:spPr>
          <a:xfrm>
            <a:off x="762000" y="1905000"/>
            <a:ext cx="7772400" cy="4247317"/>
          </a:xfrm>
          <a:prstGeom prst="rect">
            <a:avLst/>
          </a:prstGeom>
          <a:noFill/>
        </p:spPr>
        <p:txBody>
          <a:bodyPr wrap="square" rtlCol="0">
            <a:spAutoFit/>
          </a:bodyPr>
          <a:lstStyle/>
          <a:p>
            <a:r>
              <a:rPr lang="en-US" dirty="0" smtClean="0"/>
              <a:t>Read each question and then start with the easiest one. Note how many points each essay is worth, and adjust the time you spend on each question accordingly.</a:t>
            </a:r>
          </a:p>
          <a:p>
            <a:endParaRPr lang="en-US" dirty="0"/>
          </a:p>
          <a:p>
            <a:r>
              <a:rPr lang="en-US" dirty="0" smtClean="0"/>
              <a:t>Before you do any writing, brainstorm. Jot down the key words, ideas, and points you want to cover in your answer. If you have time, organize your ideas into a quick outline.</a:t>
            </a:r>
          </a:p>
          <a:p>
            <a:endParaRPr lang="en-US" dirty="0"/>
          </a:p>
          <a:p>
            <a:r>
              <a:rPr lang="en-US" dirty="0" smtClean="0"/>
              <a:t>Begin writing. Use clear, concise, complete sentences, and write neatly. Remember the rules for writing an essay that you learned in English class.</a:t>
            </a:r>
          </a:p>
          <a:p>
            <a:endParaRPr lang="en-US" dirty="0" smtClean="0"/>
          </a:p>
          <a:p>
            <a:r>
              <a:rPr lang="en-US" dirty="0" smtClean="0"/>
              <a:t>If you don’t know the answer to an essay question, take a couple of minutes to write down something you do know about the subject. Partial credit it better than nothing.</a:t>
            </a:r>
            <a:endParaRPr lang="en-US" dirty="0"/>
          </a:p>
          <a:p>
            <a:endParaRPr lang="en-US" dirty="0" smtClean="0"/>
          </a:p>
          <a:p>
            <a:endParaRPr lang="en-US" dirty="0" smtClean="0"/>
          </a:p>
        </p:txBody>
      </p:sp>
    </p:spTree>
    <p:extLst>
      <p:ext uri="{BB962C8B-B14F-4D97-AF65-F5344CB8AC3E}">
        <p14:creationId xmlns:p14="http://schemas.microsoft.com/office/powerpoint/2010/main" val="25378470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830" y="1066800"/>
            <a:ext cx="5850970" cy="523220"/>
          </a:xfrm>
          <a:prstGeom prst="rect">
            <a:avLst/>
          </a:prstGeom>
        </p:spPr>
        <p:txBody>
          <a:bodyPr wrap="square">
            <a:spAutoFit/>
          </a:bodyPr>
          <a:lstStyle/>
          <a:p>
            <a:r>
              <a:rPr lang="en-US" sz="2800" b="1" dirty="0" smtClean="0"/>
              <a:t>Improve Your Math Test Scores</a:t>
            </a:r>
            <a:endParaRPr lang="en-US" sz="2800" b="1" dirty="0"/>
          </a:p>
        </p:txBody>
      </p:sp>
      <p:sp>
        <p:nvSpPr>
          <p:cNvPr id="3" name="TextBox 2"/>
          <p:cNvSpPr txBox="1"/>
          <p:nvPr/>
        </p:nvSpPr>
        <p:spPr>
          <a:xfrm>
            <a:off x="1447800" y="2590800"/>
            <a:ext cx="6477000" cy="2031325"/>
          </a:xfrm>
          <a:prstGeom prst="rect">
            <a:avLst/>
          </a:prstGeom>
          <a:noFill/>
        </p:spPr>
        <p:txBody>
          <a:bodyPr wrap="square" rtlCol="0">
            <a:spAutoFit/>
          </a:bodyPr>
          <a:lstStyle/>
          <a:p>
            <a:pPr marL="342900" indent="-342900">
              <a:buFont typeface="+mj-lt"/>
              <a:buAutoNum type="arabicPeriod"/>
            </a:pPr>
            <a:r>
              <a:rPr lang="en-US" dirty="0" smtClean="0"/>
              <a:t>Before you start to solve a problem, try to estimate what the answer will be.</a:t>
            </a:r>
          </a:p>
          <a:p>
            <a:pPr marL="342900" indent="-342900">
              <a:buFont typeface="+mj-lt"/>
              <a:buAutoNum type="arabicPeriod"/>
            </a:pPr>
            <a:r>
              <a:rPr lang="en-US" dirty="0" smtClean="0"/>
              <a:t>If you are having difficulty with a problem, try drawing a picture or diagram.</a:t>
            </a:r>
          </a:p>
          <a:p>
            <a:pPr marL="342900" indent="-342900">
              <a:buFont typeface="+mj-lt"/>
              <a:buAutoNum type="arabicPeriod"/>
            </a:pPr>
            <a:r>
              <a:rPr lang="en-US" dirty="0" smtClean="0"/>
              <a:t>Don’t spend too much time on one problem. If you get stumped, go on, and come back later to it.</a:t>
            </a:r>
          </a:p>
          <a:p>
            <a:pPr marL="342900" indent="-342900">
              <a:buFont typeface="+mj-lt"/>
              <a:buAutoNum type="arabicPeriod"/>
            </a:pPr>
            <a:r>
              <a:rPr lang="en-US" dirty="0" smtClean="0"/>
              <a:t>Show all your work!</a:t>
            </a:r>
          </a:p>
        </p:txBody>
      </p:sp>
    </p:spTree>
    <p:extLst>
      <p:ext uri="{BB962C8B-B14F-4D97-AF65-F5344CB8AC3E}">
        <p14:creationId xmlns:p14="http://schemas.microsoft.com/office/powerpoint/2010/main" val="25378470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830" y="1066800"/>
            <a:ext cx="5850970" cy="523220"/>
          </a:xfrm>
          <a:prstGeom prst="rect">
            <a:avLst/>
          </a:prstGeom>
        </p:spPr>
        <p:txBody>
          <a:bodyPr wrap="square">
            <a:spAutoFit/>
          </a:bodyPr>
          <a:lstStyle/>
          <a:p>
            <a:r>
              <a:rPr lang="en-US" sz="2800" b="1" dirty="0" smtClean="0"/>
              <a:t>Be Prepared For Open Book Tests</a:t>
            </a:r>
            <a:endParaRPr lang="en-US" sz="2800" b="1" dirty="0"/>
          </a:p>
        </p:txBody>
      </p:sp>
      <p:sp>
        <p:nvSpPr>
          <p:cNvPr id="3" name="TextBox 2"/>
          <p:cNvSpPr txBox="1"/>
          <p:nvPr/>
        </p:nvSpPr>
        <p:spPr>
          <a:xfrm>
            <a:off x="1447800" y="2590800"/>
            <a:ext cx="6477000" cy="2585323"/>
          </a:xfrm>
          <a:prstGeom prst="rect">
            <a:avLst/>
          </a:prstGeom>
          <a:noFill/>
        </p:spPr>
        <p:txBody>
          <a:bodyPr wrap="square" rtlCol="0">
            <a:spAutoFit/>
          </a:bodyPr>
          <a:lstStyle/>
          <a:p>
            <a:r>
              <a:rPr lang="en-US" dirty="0" smtClean="0"/>
              <a:t>Use the following tips to help you locate information quickly during an open book test.</a:t>
            </a:r>
          </a:p>
          <a:p>
            <a:endParaRPr lang="en-US" dirty="0"/>
          </a:p>
          <a:p>
            <a:pPr marL="342900" indent="-342900">
              <a:buFont typeface="+mj-lt"/>
              <a:buAutoNum type="arabicPeriod"/>
            </a:pPr>
            <a:r>
              <a:rPr lang="en-US" dirty="0" smtClean="0"/>
              <a:t>Highlight your notes.</a:t>
            </a:r>
          </a:p>
          <a:p>
            <a:pPr marL="342900" indent="-342900">
              <a:buFont typeface="+mj-lt"/>
              <a:buAutoNum type="arabicPeriod"/>
            </a:pPr>
            <a:r>
              <a:rPr lang="en-US" dirty="0" smtClean="0"/>
              <a:t>Use </a:t>
            </a:r>
            <a:r>
              <a:rPr lang="en-US" dirty="0" err="1" smtClean="0"/>
              <a:t>stickies</a:t>
            </a:r>
            <a:r>
              <a:rPr lang="en-US" dirty="0" smtClean="0"/>
              <a:t> or bookmarks to help you locate information quickly.</a:t>
            </a:r>
          </a:p>
          <a:p>
            <a:pPr marL="342900" indent="-342900">
              <a:buFont typeface="+mj-lt"/>
              <a:buAutoNum type="arabicPeriod"/>
            </a:pPr>
            <a:r>
              <a:rPr lang="en-US" dirty="0" smtClean="0"/>
              <a:t>Write down all the information that you know you’ll need on a separate sheet of paper.</a:t>
            </a:r>
          </a:p>
          <a:p>
            <a:endParaRPr lang="en-US" dirty="0" smtClean="0"/>
          </a:p>
        </p:txBody>
      </p:sp>
    </p:spTree>
    <p:extLst>
      <p:ext uri="{BB962C8B-B14F-4D97-AF65-F5344CB8AC3E}">
        <p14:creationId xmlns:p14="http://schemas.microsoft.com/office/powerpoint/2010/main" val="25378470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830" y="1066800"/>
            <a:ext cx="5850970" cy="523220"/>
          </a:xfrm>
          <a:prstGeom prst="rect">
            <a:avLst/>
          </a:prstGeom>
        </p:spPr>
        <p:txBody>
          <a:bodyPr wrap="square">
            <a:spAutoFit/>
          </a:bodyPr>
          <a:lstStyle/>
          <a:p>
            <a:r>
              <a:rPr lang="en-US" sz="2800" b="1" dirty="0" smtClean="0"/>
              <a:t>Check Your Answers</a:t>
            </a:r>
            <a:endParaRPr lang="en-US" sz="2800" b="1" dirty="0"/>
          </a:p>
        </p:txBody>
      </p:sp>
      <p:sp>
        <p:nvSpPr>
          <p:cNvPr id="3" name="TextBox 2"/>
          <p:cNvSpPr txBox="1"/>
          <p:nvPr/>
        </p:nvSpPr>
        <p:spPr>
          <a:xfrm>
            <a:off x="1447800" y="2590800"/>
            <a:ext cx="6477000" cy="1477328"/>
          </a:xfrm>
          <a:prstGeom prst="rect">
            <a:avLst/>
          </a:prstGeom>
          <a:noFill/>
        </p:spPr>
        <p:txBody>
          <a:bodyPr wrap="square" rtlCol="0">
            <a:spAutoFit/>
          </a:bodyPr>
          <a:lstStyle/>
          <a:p>
            <a:r>
              <a:rPr lang="en-US" dirty="0" smtClean="0"/>
              <a:t>If you have time, check all of your answers, even the ones you know are correct.</a:t>
            </a:r>
          </a:p>
          <a:p>
            <a:endParaRPr lang="en-US" dirty="0"/>
          </a:p>
          <a:p>
            <a:r>
              <a:rPr lang="en-US" dirty="0" smtClean="0"/>
              <a:t>Always use all of the time you are given.</a:t>
            </a:r>
          </a:p>
          <a:p>
            <a:endParaRPr lang="en-US" dirty="0" smtClean="0"/>
          </a:p>
        </p:txBody>
      </p:sp>
    </p:spTree>
    <p:extLst>
      <p:ext uri="{BB962C8B-B14F-4D97-AF65-F5344CB8AC3E}">
        <p14:creationId xmlns:p14="http://schemas.microsoft.com/office/powerpoint/2010/main" val="25378470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830" y="1066800"/>
            <a:ext cx="5850970" cy="523220"/>
          </a:xfrm>
          <a:prstGeom prst="rect">
            <a:avLst/>
          </a:prstGeom>
        </p:spPr>
        <p:txBody>
          <a:bodyPr wrap="square">
            <a:spAutoFit/>
          </a:bodyPr>
          <a:lstStyle/>
          <a:p>
            <a:r>
              <a:rPr lang="en-US" sz="2800" b="1" dirty="0" smtClean="0"/>
              <a:t>Go Over All Returned Tests</a:t>
            </a:r>
            <a:endParaRPr lang="en-US" sz="2800" b="1" dirty="0"/>
          </a:p>
        </p:txBody>
      </p:sp>
      <p:sp>
        <p:nvSpPr>
          <p:cNvPr id="3" name="TextBox 2"/>
          <p:cNvSpPr txBox="1"/>
          <p:nvPr/>
        </p:nvSpPr>
        <p:spPr>
          <a:xfrm>
            <a:off x="1447800" y="2590800"/>
            <a:ext cx="6477000" cy="1200329"/>
          </a:xfrm>
          <a:prstGeom prst="rect">
            <a:avLst/>
          </a:prstGeom>
          <a:noFill/>
        </p:spPr>
        <p:txBody>
          <a:bodyPr wrap="square" rtlCol="0">
            <a:spAutoFit/>
          </a:bodyPr>
          <a:lstStyle/>
          <a:p>
            <a:r>
              <a:rPr lang="en-US" dirty="0" smtClean="0"/>
              <a:t>Go over each question you missed and write in the correct answer. </a:t>
            </a:r>
          </a:p>
          <a:p>
            <a:endParaRPr lang="en-US" dirty="0"/>
          </a:p>
          <a:p>
            <a:r>
              <a:rPr lang="en-US" dirty="0" smtClean="0"/>
              <a:t>Use your tests to study for cumulative exams, midterms, and finals. </a:t>
            </a:r>
          </a:p>
          <a:p>
            <a:endParaRPr lang="en-US" dirty="0" smtClean="0"/>
          </a:p>
        </p:txBody>
      </p:sp>
    </p:spTree>
    <p:extLst>
      <p:ext uri="{BB962C8B-B14F-4D97-AF65-F5344CB8AC3E}">
        <p14:creationId xmlns:p14="http://schemas.microsoft.com/office/powerpoint/2010/main" val="25378470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mblings of a fifth and sixth grade teacher....: TEST TAKING STRATEG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
            <a:ext cx="438912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9190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lker.com/cliparts/B/Y/k/6/G/P/review-notes-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38200"/>
            <a:ext cx="1485900" cy="14859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581400" y="990600"/>
            <a:ext cx="4724400" cy="1031051"/>
          </a:xfrm>
          <a:prstGeom prst="rect">
            <a:avLst/>
          </a:prstGeom>
          <a:noFill/>
        </p:spPr>
        <p:txBody>
          <a:bodyPr wrap="square" rtlCol="0">
            <a:spAutoFit/>
          </a:bodyPr>
          <a:lstStyle/>
          <a:p>
            <a:r>
              <a:rPr lang="en-US" sz="3200" b="1" dirty="0" smtClean="0"/>
              <a:t>Step Eight</a:t>
            </a:r>
          </a:p>
          <a:p>
            <a:r>
              <a:rPr lang="en-US" sz="2900" b="1" dirty="0" smtClean="0"/>
              <a:t>Use Test Taking Strategies</a:t>
            </a:r>
            <a:endParaRPr lang="en-US" sz="2900" b="1" dirty="0"/>
          </a:p>
        </p:txBody>
      </p:sp>
      <p:sp>
        <p:nvSpPr>
          <p:cNvPr id="6" name="TextBox 5"/>
          <p:cNvSpPr txBox="1"/>
          <p:nvPr/>
        </p:nvSpPr>
        <p:spPr>
          <a:xfrm>
            <a:off x="2895600" y="2362200"/>
            <a:ext cx="5225143" cy="3170099"/>
          </a:xfrm>
          <a:prstGeom prst="rect">
            <a:avLst/>
          </a:prstGeom>
          <a:noFill/>
        </p:spPr>
        <p:txBody>
          <a:bodyPr wrap="square" rtlCol="0">
            <a:spAutoFit/>
          </a:bodyPr>
          <a:lstStyle/>
          <a:p>
            <a:pPr marL="342900" indent="-342900">
              <a:buFont typeface="Wingdings" pitchFamily="2" charset="2"/>
              <a:buChar char="ü"/>
            </a:pPr>
            <a:r>
              <a:rPr lang="en-US" sz="2000" dirty="0" smtClean="0"/>
              <a:t>Get off to a good start.</a:t>
            </a:r>
          </a:p>
          <a:p>
            <a:pPr marL="342900" indent="-342900">
              <a:buFont typeface="Wingdings" pitchFamily="2" charset="2"/>
              <a:buChar char="ü"/>
            </a:pPr>
            <a:r>
              <a:rPr lang="en-US" sz="2000" dirty="0" smtClean="0"/>
              <a:t>Develop a plan.</a:t>
            </a:r>
          </a:p>
          <a:p>
            <a:pPr marL="342900" indent="-342900">
              <a:buFont typeface="Wingdings" pitchFamily="2" charset="2"/>
              <a:buChar char="ü"/>
            </a:pPr>
            <a:r>
              <a:rPr lang="en-US" sz="2000" dirty="0" smtClean="0"/>
              <a:t>Mark the questions you want to return to.</a:t>
            </a:r>
          </a:p>
          <a:p>
            <a:pPr marL="342900" indent="-342900">
              <a:buFont typeface="Wingdings" pitchFamily="2" charset="2"/>
              <a:buChar char="ü"/>
            </a:pPr>
            <a:r>
              <a:rPr lang="en-US" sz="2000" dirty="0" smtClean="0"/>
              <a:t>Increase your odds on MC questions.</a:t>
            </a:r>
          </a:p>
          <a:p>
            <a:pPr marL="342900" indent="-342900">
              <a:buFont typeface="Wingdings" pitchFamily="2" charset="2"/>
              <a:buChar char="ü"/>
            </a:pPr>
            <a:r>
              <a:rPr lang="en-US" sz="2000" dirty="0" smtClean="0"/>
              <a:t>Look for key words in T/F questions.</a:t>
            </a:r>
          </a:p>
          <a:p>
            <a:pPr marL="342900" indent="-342900">
              <a:buFont typeface="Wingdings" pitchFamily="2" charset="2"/>
              <a:buChar char="ü"/>
            </a:pPr>
            <a:r>
              <a:rPr lang="en-US" sz="2000" dirty="0" smtClean="0"/>
              <a:t>Know how to approach essay questions.</a:t>
            </a:r>
          </a:p>
          <a:p>
            <a:pPr marL="342900" indent="-342900">
              <a:buFont typeface="Wingdings" pitchFamily="2" charset="2"/>
              <a:buChar char="ü"/>
            </a:pPr>
            <a:r>
              <a:rPr lang="en-US" sz="2000" dirty="0" smtClean="0"/>
              <a:t>Improve your math test scores.</a:t>
            </a:r>
          </a:p>
          <a:p>
            <a:pPr marL="342900" indent="-342900">
              <a:buFont typeface="Wingdings" pitchFamily="2" charset="2"/>
              <a:buChar char="ü"/>
            </a:pPr>
            <a:r>
              <a:rPr lang="en-US" sz="2000" dirty="0" smtClean="0"/>
              <a:t>Be prepared for open book tests.</a:t>
            </a:r>
          </a:p>
          <a:p>
            <a:pPr marL="342900" indent="-342900">
              <a:buFont typeface="Wingdings" pitchFamily="2" charset="2"/>
              <a:buChar char="ü"/>
            </a:pPr>
            <a:r>
              <a:rPr lang="en-US" sz="2000" dirty="0" smtClean="0"/>
              <a:t>Check your answers.</a:t>
            </a:r>
          </a:p>
          <a:p>
            <a:pPr marL="342900" indent="-342900">
              <a:buFont typeface="Wingdings" pitchFamily="2" charset="2"/>
              <a:buChar char="ü"/>
            </a:pPr>
            <a:r>
              <a:rPr lang="en-US" sz="2000" dirty="0" smtClean="0"/>
              <a:t>Go over all returned tests.</a:t>
            </a:r>
          </a:p>
        </p:txBody>
      </p:sp>
    </p:spTree>
    <p:extLst>
      <p:ext uri="{BB962C8B-B14F-4D97-AF65-F5344CB8AC3E}">
        <p14:creationId xmlns:p14="http://schemas.microsoft.com/office/powerpoint/2010/main" val="312093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14400"/>
            <a:ext cx="2667000" cy="2554545"/>
          </a:xfrm>
          <a:prstGeom prst="rect">
            <a:avLst/>
          </a:prstGeom>
          <a:noFill/>
        </p:spPr>
        <p:txBody>
          <a:bodyPr wrap="square" rtlCol="0">
            <a:spAutoFit/>
          </a:bodyPr>
          <a:lstStyle/>
          <a:p>
            <a:r>
              <a:rPr lang="en-US" sz="4000" b="1" dirty="0"/>
              <a:t>Step </a:t>
            </a:r>
            <a:r>
              <a:rPr lang="en-US" sz="4000" b="1" dirty="0" smtClean="0"/>
              <a:t>Nine</a:t>
            </a:r>
            <a:r>
              <a:rPr lang="en-US" sz="4000" b="1" dirty="0"/>
              <a:t/>
            </a:r>
            <a:br>
              <a:rPr lang="en-US" sz="4000" b="1" dirty="0"/>
            </a:br>
            <a:r>
              <a:rPr lang="en-US" sz="4000" b="1" dirty="0" smtClean="0"/>
              <a:t>Reduce Test Anxiety</a:t>
            </a:r>
            <a:endParaRPr lang="en-US" sz="4000" dirty="0"/>
          </a:p>
        </p:txBody>
      </p:sp>
      <p:pic>
        <p:nvPicPr>
          <p:cNvPr id="4" name="Picture 3"/>
          <p:cNvPicPr>
            <a:picLocks noChangeAspect="1"/>
          </p:cNvPicPr>
          <p:nvPr/>
        </p:nvPicPr>
        <p:blipFill>
          <a:blip r:embed="rId3"/>
          <a:stretch>
            <a:fillRect/>
          </a:stretch>
        </p:blipFill>
        <p:spPr>
          <a:xfrm>
            <a:off x="3733800" y="381000"/>
            <a:ext cx="4856553" cy="5410200"/>
          </a:xfrm>
          <a:prstGeom prst="rect">
            <a:avLst/>
          </a:prstGeom>
        </p:spPr>
      </p:pic>
    </p:spTree>
    <p:extLst>
      <p:ext uri="{BB962C8B-B14F-4D97-AF65-F5344CB8AC3E}">
        <p14:creationId xmlns:p14="http://schemas.microsoft.com/office/powerpoint/2010/main" val="550848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981200"/>
            <a:ext cx="7374970" cy="2246769"/>
          </a:xfrm>
          <a:prstGeom prst="rect">
            <a:avLst/>
          </a:prstGeom>
        </p:spPr>
        <p:txBody>
          <a:bodyPr wrap="square">
            <a:spAutoFit/>
          </a:bodyPr>
          <a:lstStyle/>
          <a:p>
            <a:r>
              <a:rPr lang="en-US" sz="2800" b="1" dirty="0" smtClean="0"/>
              <a:t>To reduce test anxiety, study enough to feel confident that you know the material. Then try to replace the worry and negative thinking with thoughts that are positive and relaxing.</a:t>
            </a:r>
            <a:endParaRPr lang="en-US" sz="2800" b="1" dirty="0"/>
          </a:p>
        </p:txBody>
      </p:sp>
    </p:spTree>
    <p:extLst>
      <p:ext uri="{BB962C8B-B14F-4D97-AF65-F5344CB8AC3E}">
        <p14:creationId xmlns:p14="http://schemas.microsoft.com/office/powerpoint/2010/main" val="1030141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kschools.org/cms/lib02/WA01000870/Centricity/Domain/387/Web%20Page%20Graphics/Planner/planner%20page.jpg"/>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t="5957" b="5957"/>
          <a:stretch>
            <a:fillRect/>
          </a:stretch>
        </p:blipFill>
        <p:spPr bwMode="auto">
          <a:xfrm>
            <a:off x="5843846" y="609601"/>
            <a:ext cx="2614353" cy="28194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609600" y="609600"/>
            <a:ext cx="3383280" cy="914400"/>
          </a:xfrm>
        </p:spPr>
        <p:txBody>
          <a:bodyPr/>
          <a:lstStyle/>
          <a:p>
            <a:r>
              <a:rPr lang="en-US" sz="2800" b="1" dirty="0" smtClean="0">
                <a:solidFill>
                  <a:schemeClr val="tx1"/>
                </a:solidFill>
              </a:rPr>
              <a:t>Use a Student planner</a:t>
            </a:r>
            <a:endParaRPr lang="en-US" sz="2800" b="1" dirty="0">
              <a:solidFill>
                <a:schemeClr val="tx1"/>
              </a:solidFill>
            </a:endParaRPr>
          </a:p>
        </p:txBody>
      </p:sp>
      <p:sp>
        <p:nvSpPr>
          <p:cNvPr id="4" name="Text Placeholder 3"/>
          <p:cNvSpPr>
            <a:spLocks noGrp="1"/>
          </p:cNvSpPr>
          <p:nvPr>
            <p:ph type="body" sz="quarter" idx="14"/>
          </p:nvPr>
        </p:nvSpPr>
        <p:spPr>
          <a:xfrm>
            <a:off x="609600" y="1600200"/>
            <a:ext cx="5029200" cy="3905250"/>
          </a:xfrm>
        </p:spPr>
        <p:txBody>
          <a:bodyPr>
            <a:normAutofit/>
          </a:bodyPr>
          <a:lstStyle/>
          <a:p>
            <a:r>
              <a:rPr lang="en-US" dirty="0" smtClean="0"/>
              <a:t>Take a student planner with you to every class and record each assignment under the date it’s given. Also write down the date each assignment is due. Use your planner to also keep track of test dates and activities.</a:t>
            </a:r>
          </a:p>
          <a:p>
            <a:endParaRPr lang="en-US" dirty="0"/>
          </a:p>
          <a:p>
            <a:r>
              <a:rPr lang="en-US" dirty="0" smtClean="0"/>
              <a:t>A </a:t>
            </a:r>
            <a:r>
              <a:rPr lang="en-US" dirty="0"/>
              <a:t>few examples of </a:t>
            </a:r>
            <a:r>
              <a:rPr lang="en-US" dirty="0" smtClean="0"/>
              <a:t>apps:</a:t>
            </a:r>
          </a:p>
          <a:p>
            <a:pPr marL="285750" indent="-285750">
              <a:buFontTx/>
              <a:buChar char="-"/>
            </a:pPr>
            <a:r>
              <a:rPr lang="en-US" dirty="0" smtClean="0"/>
              <a:t>Studious</a:t>
            </a:r>
          </a:p>
          <a:p>
            <a:pPr marL="285750" indent="-285750">
              <a:buFontTx/>
              <a:buChar char="-"/>
            </a:pPr>
            <a:r>
              <a:rPr lang="en-US" dirty="0" err="1" smtClean="0"/>
              <a:t>Myhomework</a:t>
            </a:r>
            <a:r>
              <a:rPr lang="en-US" dirty="0" smtClean="0"/>
              <a:t> app</a:t>
            </a:r>
          </a:p>
          <a:p>
            <a:pPr marL="285750" indent="-285750">
              <a:buFontTx/>
              <a:buChar char="-"/>
            </a:pPr>
            <a:r>
              <a:rPr lang="en-US" dirty="0" err="1"/>
              <a:t>iStudiez</a:t>
            </a:r>
            <a:r>
              <a:rPr lang="en-US" dirty="0"/>
              <a:t> Pro </a:t>
            </a:r>
            <a:endParaRPr lang="en-US" dirty="0" smtClean="0"/>
          </a:p>
          <a:p>
            <a:pPr marL="285750" indent="-285750">
              <a:buFontTx/>
              <a:buChar char="-"/>
            </a:pPr>
            <a:r>
              <a:rPr lang="en-US" dirty="0" err="1" smtClean="0"/>
              <a:t>Todomatrix</a:t>
            </a:r>
            <a:endParaRPr lang="en-US" dirty="0"/>
          </a:p>
        </p:txBody>
      </p:sp>
      <p:sp>
        <p:nvSpPr>
          <p:cNvPr id="5" name="TextBox 4"/>
          <p:cNvSpPr txBox="1"/>
          <p:nvPr/>
        </p:nvSpPr>
        <p:spPr>
          <a:xfrm>
            <a:off x="1447800" y="5029200"/>
            <a:ext cx="6781800" cy="523220"/>
          </a:xfrm>
          <a:prstGeom prst="rect">
            <a:avLst/>
          </a:prstGeom>
          <a:noFill/>
        </p:spPr>
        <p:txBody>
          <a:bodyPr wrap="square" rtlCol="0">
            <a:spAutoFit/>
          </a:bodyPr>
          <a:lstStyle/>
          <a:p>
            <a:r>
              <a:rPr lang="en-US" sz="1400" i="1" dirty="0" smtClean="0"/>
              <a:t>“When I look at my student planner at the end of the day, it reminds me of which books I need to take home” Maria</a:t>
            </a:r>
            <a:endParaRPr lang="en-US" sz="1400" i="1" dirty="0"/>
          </a:p>
        </p:txBody>
      </p:sp>
    </p:spTree>
    <p:extLst>
      <p:ext uri="{BB962C8B-B14F-4D97-AF65-F5344CB8AC3E}">
        <p14:creationId xmlns:p14="http://schemas.microsoft.com/office/powerpoint/2010/main" val="532778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830" y="1066800"/>
            <a:ext cx="5850970" cy="954107"/>
          </a:xfrm>
          <a:prstGeom prst="rect">
            <a:avLst/>
          </a:prstGeom>
        </p:spPr>
        <p:txBody>
          <a:bodyPr wrap="square">
            <a:spAutoFit/>
          </a:bodyPr>
          <a:lstStyle/>
          <a:p>
            <a:r>
              <a:rPr lang="en-US" sz="2800" b="1" dirty="0" smtClean="0"/>
              <a:t>Some of the following suggestions may help you:</a:t>
            </a:r>
            <a:endParaRPr lang="en-US" sz="2800" b="1" dirty="0"/>
          </a:p>
        </p:txBody>
      </p:sp>
      <p:sp>
        <p:nvSpPr>
          <p:cNvPr id="3" name="TextBox 2"/>
          <p:cNvSpPr txBox="1"/>
          <p:nvPr/>
        </p:nvSpPr>
        <p:spPr>
          <a:xfrm>
            <a:off x="1447800" y="2590800"/>
            <a:ext cx="6477000" cy="2862323"/>
          </a:xfrm>
          <a:prstGeom prst="rect">
            <a:avLst/>
          </a:prstGeom>
          <a:noFill/>
        </p:spPr>
        <p:txBody>
          <a:bodyPr wrap="square" rtlCol="0">
            <a:spAutoFit/>
          </a:bodyPr>
          <a:lstStyle/>
          <a:p>
            <a:pPr marL="285750" indent="-285750">
              <a:buFont typeface="Arial"/>
              <a:buChar char="•"/>
            </a:pPr>
            <a:r>
              <a:rPr lang="en-US" dirty="0" smtClean="0"/>
              <a:t>Start studying early. Cramming increases anxiety.</a:t>
            </a:r>
          </a:p>
          <a:p>
            <a:pPr marL="285750" indent="-285750">
              <a:buFont typeface="Arial"/>
              <a:buChar char="•"/>
            </a:pPr>
            <a:r>
              <a:rPr lang="en-US" dirty="0" smtClean="0"/>
              <a:t>Mentally practice going through the testing experience. Close your eyes and see yourself confidently walking into the test, answering the questions correctly, and receiving the grade you want. </a:t>
            </a:r>
          </a:p>
          <a:p>
            <a:pPr marL="285750" indent="-285750">
              <a:buFont typeface="Arial"/>
              <a:buChar char="•"/>
            </a:pPr>
            <a:r>
              <a:rPr lang="en-US" dirty="0" smtClean="0"/>
              <a:t>The night before the test, review the material and get a good night’s sleep.</a:t>
            </a:r>
          </a:p>
          <a:p>
            <a:pPr marL="285750" indent="-285750">
              <a:buFont typeface="Arial"/>
              <a:buChar char="•"/>
            </a:pPr>
            <a:r>
              <a:rPr lang="en-US" dirty="0" smtClean="0"/>
              <a:t>Walk into the test with your head up and your shoulders back. If you act confident, you may just find that you feel more confident.</a:t>
            </a:r>
          </a:p>
          <a:p>
            <a:pPr marL="285750" indent="-285750">
              <a:buFont typeface="Arial"/>
              <a:buChar char="•"/>
            </a:pPr>
            <a:endParaRPr lang="en-US" dirty="0" smtClean="0"/>
          </a:p>
        </p:txBody>
      </p:sp>
    </p:spTree>
    <p:extLst>
      <p:ext uri="{BB962C8B-B14F-4D97-AF65-F5344CB8AC3E}">
        <p14:creationId xmlns:p14="http://schemas.microsoft.com/office/powerpoint/2010/main" val="10301418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830" y="1066800"/>
            <a:ext cx="5850970" cy="954107"/>
          </a:xfrm>
          <a:prstGeom prst="rect">
            <a:avLst/>
          </a:prstGeom>
        </p:spPr>
        <p:txBody>
          <a:bodyPr wrap="square">
            <a:spAutoFit/>
          </a:bodyPr>
          <a:lstStyle/>
          <a:p>
            <a:r>
              <a:rPr lang="en-US" sz="2800" b="1" dirty="0" smtClean="0"/>
              <a:t>Try These Four Common Relaxation Techniques:</a:t>
            </a:r>
          </a:p>
        </p:txBody>
      </p:sp>
      <p:sp>
        <p:nvSpPr>
          <p:cNvPr id="3" name="TextBox 2"/>
          <p:cNvSpPr txBox="1"/>
          <p:nvPr/>
        </p:nvSpPr>
        <p:spPr>
          <a:xfrm>
            <a:off x="1447800" y="2590800"/>
            <a:ext cx="6477000" cy="3139321"/>
          </a:xfrm>
          <a:prstGeom prst="rect">
            <a:avLst/>
          </a:prstGeom>
          <a:noFill/>
        </p:spPr>
        <p:txBody>
          <a:bodyPr wrap="square" rtlCol="0">
            <a:spAutoFit/>
          </a:bodyPr>
          <a:lstStyle/>
          <a:p>
            <a:pPr marL="342900" indent="-342900">
              <a:buFont typeface="+mj-lt"/>
              <a:buAutoNum type="arabicPeriod"/>
            </a:pPr>
            <a:r>
              <a:rPr lang="en-US" dirty="0" smtClean="0"/>
              <a:t>Take a deep breath. Then slowly release your breath, along with any tension. Do this until you feel your body relax.</a:t>
            </a:r>
          </a:p>
          <a:p>
            <a:pPr marL="342900" indent="-342900">
              <a:buFont typeface="+mj-lt"/>
              <a:buAutoNum type="arabicPeriod"/>
            </a:pPr>
            <a:endParaRPr lang="en-US" dirty="0" smtClean="0"/>
          </a:p>
          <a:p>
            <a:pPr marL="342900" indent="-342900">
              <a:buFont typeface="+mj-lt"/>
              <a:buAutoNum type="arabicPeriod"/>
            </a:pPr>
            <a:r>
              <a:rPr lang="en-US" dirty="0" smtClean="0"/>
              <a:t>Start at the top of your head, flexing, and them relaxing each part of your body.</a:t>
            </a:r>
          </a:p>
          <a:p>
            <a:pPr marL="342900" indent="-342900">
              <a:buFont typeface="+mj-lt"/>
              <a:buAutoNum type="arabicPeriod"/>
            </a:pPr>
            <a:endParaRPr lang="en-US" dirty="0" smtClean="0"/>
          </a:p>
          <a:p>
            <a:pPr marL="342900" indent="-342900">
              <a:buFont typeface="+mj-lt"/>
              <a:buAutoNum type="arabicPeriod"/>
            </a:pPr>
            <a:r>
              <a:rPr lang="en-US" dirty="0" smtClean="0"/>
              <a:t>Close your eyes and visualize warm sunshine washing over you, melting away the tension, and relaxing all your muscles.</a:t>
            </a:r>
          </a:p>
          <a:p>
            <a:pPr marL="342900" indent="-342900">
              <a:buFont typeface="+mj-lt"/>
              <a:buAutoNum type="arabicPeriod"/>
            </a:pPr>
            <a:endParaRPr lang="en-US" dirty="0" smtClean="0"/>
          </a:p>
          <a:p>
            <a:pPr marL="342900" indent="-342900">
              <a:buFont typeface="+mj-lt"/>
              <a:buAutoNum type="arabicPeriod"/>
            </a:pPr>
            <a:r>
              <a:rPr lang="en-US" dirty="0" smtClean="0"/>
              <a:t>Think of a place where you feel very relaxed and calm. Close your eyes and visualize being in that place.</a:t>
            </a:r>
          </a:p>
        </p:txBody>
      </p:sp>
    </p:spTree>
    <p:extLst>
      <p:ext uri="{BB962C8B-B14F-4D97-AF65-F5344CB8AC3E}">
        <p14:creationId xmlns:p14="http://schemas.microsoft.com/office/powerpoint/2010/main" val="10301418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14400"/>
            <a:ext cx="2667000" cy="2554545"/>
          </a:xfrm>
          <a:prstGeom prst="rect">
            <a:avLst/>
          </a:prstGeom>
          <a:noFill/>
        </p:spPr>
        <p:txBody>
          <a:bodyPr wrap="square" rtlCol="0">
            <a:spAutoFit/>
          </a:bodyPr>
          <a:lstStyle/>
          <a:p>
            <a:r>
              <a:rPr lang="en-US" sz="4000" b="1" dirty="0"/>
              <a:t>Step </a:t>
            </a:r>
            <a:r>
              <a:rPr lang="en-US" sz="4000" b="1" dirty="0" smtClean="0"/>
              <a:t>Ten</a:t>
            </a:r>
            <a:r>
              <a:rPr lang="en-US" sz="4000" b="1" dirty="0"/>
              <a:t/>
            </a:r>
            <a:br>
              <a:rPr lang="en-US" sz="4000" b="1" dirty="0"/>
            </a:br>
            <a:r>
              <a:rPr lang="en-US" sz="4000" b="1" dirty="0" smtClean="0"/>
              <a:t>Get Help When You Need It</a:t>
            </a:r>
            <a:endParaRPr lang="en-US" sz="4000" dirty="0"/>
          </a:p>
        </p:txBody>
      </p:sp>
      <p:pic>
        <p:nvPicPr>
          <p:cNvPr id="5" name="Picture 4"/>
          <p:cNvPicPr>
            <a:picLocks noChangeAspect="1"/>
          </p:cNvPicPr>
          <p:nvPr/>
        </p:nvPicPr>
        <p:blipFill>
          <a:blip r:embed="rId3"/>
          <a:stretch>
            <a:fillRect/>
          </a:stretch>
        </p:blipFill>
        <p:spPr>
          <a:xfrm>
            <a:off x="4191000" y="1371600"/>
            <a:ext cx="4156364" cy="3048000"/>
          </a:xfrm>
          <a:prstGeom prst="rect">
            <a:avLst/>
          </a:prstGeom>
        </p:spPr>
      </p:pic>
    </p:spTree>
    <p:extLst>
      <p:ext uri="{BB962C8B-B14F-4D97-AF65-F5344CB8AC3E}">
        <p14:creationId xmlns:p14="http://schemas.microsoft.com/office/powerpoint/2010/main" val="2597805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4000"/>
          </a:blip>
          <a:stretch>
            <a:fillRect/>
          </a:stretch>
        </p:blipFill>
        <p:spPr>
          <a:xfrm>
            <a:off x="1143000" y="762000"/>
            <a:ext cx="6985000" cy="4660900"/>
          </a:xfrm>
          <a:prstGeom prst="rect">
            <a:avLst/>
          </a:prstGeom>
        </p:spPr>
      </p:pic>
      <p:sp>
        <p:nvSpPr>
          <p:cNvPr id="2" name="TextBox 1"/>
          <p:cNvSpPr txBox="1"/>
          <p:nvPr/>
        </p:nvSpPr>
        <p:spPr>
          <a:xfrm>
            <a:off x="990600" y="1676400"/>
            <a:ext cx="6629400" cy="954107"/>
          </a:xfrm>
          <a:prstGeom prst="rect">
            <a:avLst/>
          </a:prstGeom>
          <a:noFill/>
        </p:spPr>
        <p:txBody>
          <a:bodyPr wrap="square" rtlCol="0">
            <a:spAutoFit/>
          </a:bodyPr>
          <a:lstStyle/>
          <a:p>
            <a:pPr algn="ctr"/>
            <a:r>
              <a:rPr lang="en-US" sz="2800" dirty="0" smtClean="0">
                <a:solidFill>
                  <a:schemeClr val="bg1"/>
                </a:solidFill>
              </a:rPr>
              <a:t>When you have a problem, do something to resolve it.</a:t>
            </a:r>
            <a:endParaRPr lang="en-US" sz="2800" dirty="0">
              <a:solidFill>
                <a:schemeClr val="bg1"/>
              </a:solidFill>
            </a:endParaRPr>
          </a:p>
        </p:txBody>
      </p:sp>
      <p:sp>
        <p:nvSpPr>
          <p:cNvPr id="3" name="TextBox 2"/>
          <p:cNvSpPr txBox="1"/>
          <p:nvPr/>
        </p:nvSpPr>
        <p:spPr>
          <a:xfrm>
            <a:off x="1143000" y="3352800"/>
            <a:ext cx="6172200" cy="923330"/>
          </a:xfrm>
          <a:prstGeom prst="rect">
            <a:avLst/>
          </a:prstGeom>
          <a:noFill/>
        </p:spPr>
        <p:txBody>
          <a:bodyPr wrap="square" rtlCol="0">
            <a:spAutoFit/>
          </a:bodyPr>
          <a:lstStyle/>
          <a:p>
            <a:r>
              <a:rPr lang="en-US" dirty="0" smtClean="0">
                <a:solidFill>
                  <a:srgbClr val="000000"/>
                </a:solidFill>
              </a:rPr>
              <a:t>If you are having trouble in a specific subject, talk to your teacher.</a:t>
            </a:r>
          </a:p>
          <a:p>
            <a:r>
              <a:rPr lang="en-US" dirty="0" smtClean="0">
                <a:solidFill>
                  <a:srgbClr val="000000"/>
                </a:solidFill>
              </a:rPr>
              <a:t>If you have other personal issues, talk to an adult you trust.</a:t>
            </a:r>
            <a:endParaRPr lang="en-US" dirty="0">
              <a:solidFill>
                <a:srgbClr val="000000"/>
              </a:solidFill>
            </a:endParaRPr>
          </a:p>
        </p:txBody>
      </p:sp>
    </p:spTree>
    <p:extLst>
      <p:ext uri="{BB962C8B-B14F-4D97-AF65-F5344CB8AC3E}">
        <p14:creationId xmlns:p14="http://schemas.microsoft.com/office/powerpoint/2010/main" val="13521574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0" y="533400"/>
            <a:ext cx="5080000" cy="5029200"/>
          </a:xfrm>
          <a:prstGeom prst="rect">
            <a:avLst/>
          </a:prstGeom>
        </p:spPr>
      </p:pic>
    </p:spTree>
    <p:extLst>
      <p:ext uri="{BB962C8B-B14F-4D97-AF65-F5344CB8AC3E}">
        <p14:creationId xmlns:p14="http://schemas.microsoft.com/office/powerpoint/2010/main" val="23851834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2268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2607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917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9829" y="1219200"/>
            <a:ext cx="5943600" cy="523220"/>
          </a:xfrm>
          <a:prstGeom prst="rect">
            <a:avLst/>
          </a:prstGeom>
          <a:noFill/>
        </p:spPr>
        <p:txBody>
          <a:bodyPr wrap="square" rtlCol="0">
            <a:spAutoFit/>
          </a:bodyPr>
          <a:lstStyle/>
          <a:p>
            <a:pPr algn="ctr"/>
            <a:r>
              <a:rPr lang="en-US" sz="2800" b="1" dirty="0" smtClean="0">
                <a:latin typeface="+mj-lt"/>
              </a:rPr>
              <a:t>Break Down </a:t>
            </a:r>
            <a:r>
              <a:rPr lang="en-US" sz="2800" b="1" dirty="0">
                <a:latin typeface="+mj-lt"/>
              </a:rPr>
              <a:t>A</a:t>
            </a:r>
            <a:r>
              <a:rPr lang="en-US" sz="2800" b="1" dirty="0" smtClean="0">
                <a:latin typeface="+mj-lt"/>
              </a:rPr>
              <a:t>ssignments</a:t>
            </a:r>
            <a:endParaRPr lang="en-US" sz="2800" b="1" dirty="0">
              <a:latin typeface="+mj-lt"/>
            </a:endParaRPr>
          </a:p>
        </p:txBody>
      </p:sp>
      <p:sp>
        <p:nvSpPr>
          <p:cNvPr id="3" name="TextBox 2"/>
          <p:cNvSpPr txBox="1"/>
          <p:nvPr/>
        </p:nvSpPr>
        <p:spPr>
          <a:xfrm>
            <a:off x="1828800" y="2057400"/>
            <a:ext cx="5638800" cy="3139321"/>
          </a:xfrm>
          <a:prstGeom prst="rect">
            <a:avLst/>
          </a:prstGeom>
          <a:noFill/>
        </p:spPr>
        <p:txBody>
          <a:bodyPr wrap="square" rtlCol="0">
            <a:spAutoFit/>
          </a:bodyPr>
          <a:lstStyle/>
          <a:p>
            <a:r>
              <a:rPr lang="en-US" dirty="0" smtClean="0"/>
              <a:t>Large assignments are much easier to do if you break them down into smaller parts. For example, if you have an English paper that’s due at the end of the week, you could give yourself these four assignments:</a:t>
            </a:r>
          </a:p>
          <a:p>
            <a:endParaRPr lang="en-US" dirty="0" smtClean="0"/>
          </a:p>
          <a:p>
            <a:r>
              <a:rPr lang="en-US" dirty="0" smtClean="0"/>
              <a:t>Mon – Do research		Wed – Write rough draft</a:t>
            </a:r>
          </a:p>
          <a:p>
            <a:r>
              <a:rPr lang="en-US" dirty="0" smtClean="0"/>
              <a:t>Tues – Do outline		Thurs – Finish paper</a:t>
            </a:r>
          </a:p>
          <a:p>
            <a:endParaRPr lang="en-US" dirty="0"/>
          </a:p>
          <a:p>
            <a:r>
              <a:rPr lang="en-US" dirty="0" smtClean="0"/>
              <a:t>Writing these kinds of smaller assignments in your planner will help you do your big assignments over a period of time, not at the last minute.</a:t>
            </a:r>
          </a:p>
        </p:txBody>
      </p:sp>
    </p:spTree>
    <p:extLst>
      <p:ext uri="{BB962C8B-B14F-4D97-AF65-F5344CB8AC3E}">
        <p14:creationId xmlns:p14="http://schemas.microsoft.com/office/powerpoint/2010/main" val="3117004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762000"/>
            <a:ext cx="5791200" cy="954107"/>
          </a:xfrm>
          <a:prstGeom prst="rect">
            <a:avLst/>
          </a:prstGeom>
          <a:noFill/>
        </p:spPr>
        <p:txBody>
          <a:bodyPr wrap="square" rtlCol="0">
            <a:spAutoFit/>
          </a:bodyPr>
          <a:lstStyle/>
          <a:p>
            <a:pPr algn="ctr"/>
            <a:r>
              <a:rPr lang="en-US" sz="2800" b="1" dirty="0" smtClean="0"/>
              <a:t>Use Three-ring Binders </a:t>
            </a:r>
            <a:r>
              <a:rPr lang="en-US" sz="2800" b="1" dirty="0"/>
              <a:t>F</a:t>
            </a:r>
            <a:r>
              <a:rPr lang="en-US" sz="2800" b="1" dirty="0" smtClean="0"/>
              <a:t>or Class Notes</a:t>
            </a:r>
            <a:endParaRPr lang="en-US" sz="2800" b="1" dirty="0"/>
          </a:p>
        </p:txBody>
      </p:sp>
      <p:sp>
        <p:nvSpPr>
          <p:cNvPr id="4" name="TextBox 3"/>
          <p:cNvSpPr txBox="1"/>
          <p:nvPr/>
        </p:nvSpPr>
        <p:spPr>
          <a:xfrm>
            <a:off x="2057400" y="2057400"/>
            <a:ext cx="4876800" cy="3416320"/>
          </a:xfrm>
          <a:prstGeom prst="rect">
            <a:avLst/>
          </a:prstGeom>
          <a:noFill/>
        </p:spPr>
        <p:txBody>
          <a:bodyPr wrap="square" rtlCol="0">
            <a:spAutoFit/>
          </a:bodyPr>
          <a:lstStyle/>
          <a:p>
            <a:pPr algn="ctr"/>
            <a:r>
              <a:rPr lang="en-US" sz="2400" dirty="0" smtClean="0"/>
              <a:t>Binders work well because handouts can easily be inserted, and if you do miss a class, you can copy someone else’s notes and insert them where they belong. If you purchase a 3-hole punch and keep it in your notebook, you can hole punch your handouts in class and put them in your notebook as soon as you get them.</a:t>
            </a:r>
            <a:endParaRPr lang="en-US" sz="2400" dirty="0"/>
          </a:p>
        </p:txBody>
      </p:sp>
    </p:spTree>
    <p:extLst>
      <p:ext uri="{BB962C8B-B14F-4D97-AF65-F5344CB8AC3E}">
        <p14:creationId xmlns:p14="http://schemas.microsoft.com/office/powerpoint/2010/main" val="314776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2024</TotalTime>
  <Words>4467</Words>
  <Application>Microsoft Office PowerPoint</Application>
  <PresentationFormat>On-screen Show (4:3)</PresentationFormat>
  <Paragraphs>418</Paragraphs>
  <Slides>77</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Arial</vt:lpstr>
      <vt:lpstr>Calibri</vt:lpstr>
      <vt:lpstr>Gill Sans MT</vt:lpstr>
      <vt:lpstr>Wingdings</vt:lpstr>
      <vt:lpstr>Wingdings 3</vt:lpstr>
      <vt:lpstr>Urban Pop</vt:lpstr>
      <vt:lpstr>How To Get Good Grades</vt:lpstr>
      <vt:lpstr>PowerPoint Presentation</vt:lpstr>
      <vt:lpstr>PowerPoint Presentation</vt:lpstr>
      <vt:lpstr>Step One Believe in yourself</vt:lpstr>
      <vt:lpstr>PowerPoint Presentation</vt:lpstr>
      <vt:lpstr>Step TWO Be organized</vt:lpstr>
      <vt:lpstr>Use a Student planner</vt:lpstr>
      <vt:lpstr>PowerPoint Presentation</vt:lpstr>
      <vt:lpstr>PowerPoint Presentation</vt:lpstr>
      <vt:lpstr>Use Folders For Schoolwork</vt:lpstr>
      <vt:lpstr>Have Phone Numbers For Classmates &amp; Use Your Student Portal</vt:lpstr>
      <vt:lpstr>Keep Your Locker And Backpack Neat</vt:lpstr>
      <vt:lpstr>Get Organized Before You Go To Bed</vt:lpstr>
      <vt:lpstr>PowerPoint Presentation</vt:lpstr>
      <vt:lpstr>Step 3  Manage your time well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Get Good Grades</dc:title>
  <dc:creator>Y Smith</dc:creator>
  <cp:lastModifiedBy>PD Center</cp:lastModifiedBy>
  <cp:revision>87</cp:revision>
  <dcterms:created xsi:type="dcterms:W3CDTF">2013-01-23T12:40:07Z</dcterms:created>
  <dcterms:modified xsi:type="dcterms:W3CDTF">2015-03-18T17:09:11Z</dcterms:modified>
</cp:coreProperties>
</file>